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769" r:id="rId1"/>
  </p:sldMasterIdLst>
  <p:notesMasterIdLst>
    <p:notesMasterId r:id="rId31"/>
  </p:notesMasterIdLst>
  <p:handoutMasterIdLst>
    <p:handoutMasterId r:id="rId32"/>
  </p:handoutMasterIdLst>
  <p:sldIdLst>
    <p:sldId id="1591" r:id="rId2"/>
    <p:sldId id="1593" r:id="rId3"/>
    <p:sldId id="1594" r:id="rId4"/>
    <p:sldId id="1595" r:id="rId5"/>
    <p:sldId id="1622" r:id="rId6"/>
    <p:sldId id="1598" r:id="rId7"/>
    <p:sldId id="1599" r:id="rId8"/>
    <p:sldId id="1600" r:id="rId9"/>
    <p:sldId id="1601" r:id="rId10"/>
    <p:sldId id="1603" r:id="rId11"/>
    <p:sldId id="1602" r:id="rId12"/>
    <p:sldId id="1604" r:id="rId13"/>
    <p:sldId id="1606" r:id="rId14"/>
    <p:sldId id="1607" r:id="rId15"/>
    <p:sldId id="1620" r:id="rId16"/>
    <p:sldId id="1625" r:id="rId17"/>
    <p:sldId id="1608" r:id="rId18"/>
    <p:sldId id="1610" r:id="rId19"/>
    <p:sldId id="1611" r:id="rId20"/>
    <p:sldId id="1612" r:id="rId21"/>
    <p:sldId id="1613" r:id="rId22"/>
    <p:sldId id="1626" r:id="rId23"/>
    <p:sldId id="1614" r:id="rId24"/>
    <p:sldId id="1605" r:id="rId25"/>
    <p:sldId id="1618" r:id="rId26"/>
    <p:sldId id="1623" r:id="rId27"/>
    <p:sldId id="1624" r:id="rId28"/>
    <p:sldId id="1621" r:id="rId29"/>
    <p:sldId id="1616" r:id="rId30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clrMode="bw" frameSlides="1"/>
  <p:clrMru>
    <a:srgbClr val="0000FF"/>
    <a:srgbClr val="00FF00"/>
    <a:srgbClr val="FFFF00"/>
    <a:srgbClr val="9933FF"/>
    <a:srgbClr val="FF0066"/>
    <a:srgbClr val="CC00CC"/>
    <a:srgbClr val="000009"/>
    <a:srgbClr val="D5EAFF"/>
    <a:srgbClr val="FF5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86856" autoAdjust="0"/>
  </p:normalViewPr>
  <p:slideViewPr>
    <p:cSldViewPr>
      <p:cViewPr>
        <p:scale>
          <a:sx n="90" d="100"/>
          <a:sy n="90" d="100"/>
        </p:scale>
        <p:origin x="-816" y="9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0869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3354" tIns="41677" rIns="83354" bIns="41677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1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7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7132" y="1"/>
            <a:ext cx="296931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3354" tIns="41677" rIns="83354" bIns="4167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7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0869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3354" tIns="41677" rIns="83354" bIns="41677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1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7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7132" y="8829675"/>
            <a:ext cx="296931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3354" tIns="41677" rIns="83354" bIns="41677" numCol="1" anchor="b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051EE8E-7647-4D5A-B89C-F1C315073A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7775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0869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3354" tIns="41677" rIns="83354" bIns="41677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1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7132" y="1"/>
            <a:ext cx="296931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3354" tIns="41677" rIns="83354" bIns="4167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47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70167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4869" y="4418013"/>
            <a:ext cx="5488264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3354" tIns="41677" rIns="83354" bIns="416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0869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3354" tIns="41677" rIns="83354" bIns="41677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1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7132" y="8829675"/>
            <a:ext cx="296931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3354" tIns="41677" rIns="83354" bIns="41677" numCol="1" anchor="b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AFA6138-1CAE-47DE-A590-49C70BC946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817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960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417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2874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4265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92D050"/>
              </a:buClr>
              <a:defRPr/>
            </a:pP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0263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40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40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2013, Cambodia’s external debt (including unresolved debt with Russia and USA) accounted for 27.2% of</a:t>
            </a:r>
            <a:r>
              <a:rPr lang="en-US" baseline="0" dirty="0" smtClean="0"/>
              <a:t> GDP</a:t>
            </a:r>
            <a:r>
              <a:rPr lang="en-US" baseline="0" smtClean="0"/>
              <a:t>, accounted for 42.1</a:t>
            </a:r>
            <a:r>
              <a:rPr lang="en-US" baseline="0" dirty="0" smtClean="0"/>
              <a:t>% of Total Exports </a:t>
            </a:r>
            <a:r>
              <a:rPr lang="en-US" baseline="0" smtClean="0"/>
              <a:t>and</a:t>
            </a:r>
            <a:r>
              <a:rPr lang="en-US" smtClean="0"/>
              <a:t> accounted for 182.5%</a:t>
            </a:r>
            <a:r>
              <a:rPr lang="en-US" baseline="0" smtClean="0"/>
              <a:t> of Total Budget Revenue.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2154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2075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8764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303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0479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761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dirty="0" smtClean="0">
              <a:solidFill>
                <a:schemeClr val="tx1"/>
              </a:solidFill>
              <a:effectLst/>
              <a:latin typeface="Arial" charset="0"/>
              <a:ea typeface="MS PGothic" pitchFamily="34" charset="-128"/>
              <a:cs typeface="MS PGothic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8592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MS PGothic" pitchFamily="34" charset="-128"/>
                <a:cs typeface="MS PGothic" charset="0"/>
              </a:rPr>
              <a:t>IMFs have been expanding rapidly during past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MS PGothic" pitchFamily="34" charset="-128"/>
                <a:cs typeface="MS PGothic" charset="0"/>
              </a:rPr>
              <a:t> four years. </a:t>
            </a:r>
            <a:r>
              <a:rPr lang="en-US" sz="1200" dirty="0" smtClean="0">
                <a:solidFill>
                  <a:schemeClr val="tx1"/>
                </a:solidFill>
              </a:rPr>
              <a:t>In 2013, loan extended by MFIs grew markedly by 52% (y-o-y) as</a:t>
            </a:r>
            <a:r>
              <a:rPr lang="en-US" sz="1200" baseline="0" dirty="0" smtClean="0">
                <a:solidFill>
                  <a:schemeClr val="tx1"/>
                </a:solidFill>
              </a:rPr>
              <a:t> compared to also robust growth of 33.5% in 2012</a:t>
            </a:r>
            <a:r>
              <a:rPr lang="en-US" sz="1200" dirty="0" smtClean="0">
                <a:solidFill>
                  <a:schemeClr val="tx1"/>
                </a:solidFill>
              </a:rPr>
              <a:t>; and the share of MFI’s loan in total loan has steadily risen during past years and accounted for about 15.2% in 2013.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effectLst/>
              <a:latin typeface="Arial" charset="0"/>
              <a:ea typeface="MS PGothic" pitchFamily="34" charset="-128"/>
              <a:cs typeface="MS PGothic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8592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2154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9357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92D050"/>
              </a:buClr>
              <a:defRPr/>
            </a:pP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0263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MS PGothic" pitchFamily="34" charset="-128"/>
                <a:cs typeface="MS PGothic" charset="0"/>
              </a:rPr>
              <a:t>To ensure the future growth of Cambodian economy as targeted, the government will continue to focus on:</a:t>
            </a:r>
          </a:p>
          <a:p>
            <a:endParaRPr lang="en-US" sz="1200" b="1" kern="1200" dirty="0" smtClean="0">
              <a:solidFill>
                <a:schemeClr val="tx1"/>
              </a:solidFill>
              <a:effectLst/>
              <a:latin typeface="Arial" charset="0"/>
              <a:ea typeface="MS PGothic" pitchFamily="34" charset="-128"/>
              <a:cs typeface="MS PGothic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9234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MS PGothic" pitchFamily="34" charset="-128"/>
                <a:cs typeface="MS PGothic" charset="0"/>
              </a:rPr>
              <a:t>To ensure the future growth of Cambodian economy as targeted, the government will continue to focus on:</a:t>
            </a:r>
          </a:p>
          <a:p>
            <a:endParaRPr lang="en-US" sz="1200" b="1" kern="1200" dirty="0" smtClean="0">
              <a:solidFill>
                <a:schemeClr val="tx1"/>
              </a:solidFill>
              <a:effectLst/>
              <a:latin typeface="Arial" charset="0"/>
              <a:ea typeface="MS PGothic" pitchFamily="34" charset="-128"/>
              <a:cs typeface="MS PGothic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9234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2728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289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4741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192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605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744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107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8730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FA6138-1CAE-47DE-A590-49C70BC946D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984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08AD18A-E07D-4C67-8900-BD3733307E51}" type="datetime1">
              <a:rPr lang="en-US" smtClean="0"/>
              <a:t>6/11/2014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9D2C864-9362-43C7-A136-D9C41D93A96D}" type="slidenum">
              <a:rPr lang="en-US" smtClean="0">
                <a:solidFill>
                  <a:srgbClr val="94C600"/>
                </a:solidFill>
              </a:rPr>
              <a:pPr/>
              <a:t>‹#›</a:t>
            </a:fld>
            <a:endParaRPr lang="en-US">
              <a:solidFill>
                <a:srgbClr val="94C600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066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43AF-F7AA-45BF-93CF-17244BA90189}" type="datetime1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190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E814-3D24-4CD7-8A26-56701FD1E8B3}" type="datetime1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21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58010-59C1-4157-8AD5-AE5F2E899BA0}" type="datetime1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038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630E-998D-4D34-8AC5-71BA75746F11}" type="datetime1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6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59AF-254E-4451-8687-305C1CCB7701}" type="datetime1">
              <a:rPr lang="en-US" smtClean="0"/>
              <a:t>6/11/2014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612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9E97-8C6A-49FF-886D-EB29E6CB7F81}" type="datetime1">
              <a:rPr lang="en-US" smtClean="0"/>
              <a:t>6/11/2014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887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007C-617E-4A0D-BD7D-7D0E60E0B390}" type="datetime1">
              <a:rPr lang="en-US" smtClean="0"/>
              <a:t>6/11/2014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482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FB94C-5B07-4312-A53A-75D7D20E445E}" type="datetime1">
              <a:rPr lang="en-US" smtClean="0"/>
              <a:t>6/11/2014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747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6A7EF-174C-4B23-8F29-0D754245DEF4}" type="datetime1">
              <a:rPr lang="en-US" smtClean="0"/>
              <a:t>6/11/2014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6937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CBD12-59BD-4BA5-A667-CB3C809FB0C8}" type="datetime1">
              <a:rPr lang="en-US" smtClean="0"/>
              <a:t>6/11/2014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797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15347C4-27F5-48A7-820A-314A37D88E10}" type="datetime1">
              <a:rPr lang="en-US" smtClean="0">
                <a:latin typeface="Century Gothic"/>
                <a:ea typeface="+mn-ea"/>
              </a:rPr>
              <a:t>6/11/2014</a:t>
            </a:fld>
            <a:endParaRPr lang="en-US">
              <a:latin typeface="Century Gothic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94C600"/>
              </a:solidFill>
              <a:latin typeface="Century Gothic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9D2C864-9362-43C7-A136-D9C41D93A96D}" type="slidenum">
              <a:rPr lang="en-US" smtClean="0">
                <a:latin typeface="Century Gothic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entury Gothic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52934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70" r:id="rId1"/>
    <p:sldLayoutId id="2147485771" r:id="rId2"/>
    <p:sldLayoutId id="2147485772" r:id="rId3"/>
    <p:sldLayoutId id="2147485773" r:id="rId4"/>
    <p:sldLayoutId id="2147485774" r:id="rId5"/>
    <p:sldLayoutId id="2147485775" r:id="rId6"/>
    <p:sldLayoutId id="2147485776" r:id="rId7"/>
    <p:sldLayoutId id="2147485777" r:id="rId8"/>
    <p:sldLayoutId id="2147485778" r:id="rId9"/>
    <p:sldLayoutId id="2147485779" r:id="rId10"/>
    <p:sldLayoutId id="2147485780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3022240"/>
            <a:ext cx="3657599" cy="1702160"/>
          </a:xfrm>
        </p:spPr>
        <p:txBody>
          <a:bodyPr>
            <a:noAutofit/>
          </a:bodyPr>
          <a:lstStyle/>
          <a:p>
            <a:pPr algn="ctr" eaLnBrk="0" hangingPunct="0">
              <a:defRPr/>
            </a:pPr>
            <a:r>
              <a:rPr lang="en-US" sz="4000" b="1" dirty="0" smtClean="0"/>
              <a:t>Cambodia: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Recent Economic Developments</a:t>
            </a:r>
            <a:endParaRPr lang="en-US" sz="3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953001"/>
            <a:ext cx="3309803" cy="1066799"/>
          </a:xfrm>
        </p:spPr>
        <p:txBody>
          <a:bodyPr>
            <a:noAutofit/>
          </a:bodyPr>
          <a:lstStyle/>
          <a:p>
            <a:r>
              <a:rPr lang="en-US" b="1" dirty="0" smtClean="0"/>
              <a:t>Ministry of Economy and Finance</a:t>
            </a:r>
          </a:p>
          <a:p>
            <a:r>
              <a:rPr lang="en-US" dirty="0" smtClean="0"/>
              <a:t>12 Jun, 2014</a:t>
            </a:r>
          </a:p>
        </p:txBody>
      </p:sp>
    </p:spTree>
    <p:extLst>
      <p:ext uri="{BB962C8B-B14F-4D97-AF65-F5344CB8AC3E}">
        <p14:creationId xmlns:p14="http://schemas.microsoft.com/office/powerpoint/2010/main" val="96887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Fiscal developments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29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Revenue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295400"/>
            <a:ext cx="8077200" cy="50292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sz="2600" dirty="0">
                <a:solidFill>
                  <a:schemeClr val="tx1"/>
                </a:solidFill>
              </a:rPr>
              <a:t>Domestic revenue </a:t>
            </a:r>
            <a:r>
              <a:rPr lang="en-US" sz="2600" dirty="0" smtClean="0">
                <a:solidFill>
                  <a:schemeClr val="tx1"/>
                </a:solidFill>
              </a:rPr>
              <a:t>has further increased </a:t>
            </a:r>
            <a:r>
              <a:rPr lang="en-US" sz="2600" dirty="0">
                <a:solidFill>
                  <a:schemeClr val="tx1"/>
                </a:solidFill>
              </a:rPr>
              <a:t>by </a:t>
            </a:r>
            <a:r>
              <a:rPr lang="en-US" sz="2600" dirty="0" smtClean="0">
                <a:solidFill>
                  <a:schemeClr val="tx1"/>
                </a:solidFill>
              </a:rPr>
              <a:t>6.5% (y-o-y) in 2013 </a:t>
            </a:r>
            <a:r>
              <a:rPr lang="en-US" sz="2600" dirty="0">
                <a:solidFill>
                  <a:schemeClr val="tx1"/>
                </a:solidFill>
              </a:rPr>
              <a:t>and accounted for </a:t>
            </a:r>
            <a:r>
              <a:rPr lang="en-US" sz="2600" dirty="0" smtClean="0">
                <a:solidFill>
                  <a:schemeClr val="tx1"/>
                </a:solidFill>
              </a:rPr>
              <a:t>15% </a:t>
            </a:r>
            <a:r>
              <a:rPr lang="en-US" sz="2600" dirty="0">
                <a:solidFill>
                  <a:schemeClr val="tx1"/>
                </a:solidFill>
              </a:rPr>
              <a:t>of </a:t>
            </a:r>
            <a:r>
              <a:rPr lang="en-US" sz="2600" dirty="0" smtClean="0">
                <a:solidFill>
                  <a:schemeClr val="tx1"/>
                </a:solidFill>
              </a:rPr>
              <a:t>GDP comparing to 15.2% in 2012; the revenue projected at 15.8% of GDP in 2014;</a:t>
            </a:r>
          </a:p>
          <a:p>
            <a:pPr>
              <a:defRPr/>
            </a:pPr>
            <a:endParaRPr lang="en-US" sz="26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sz="2600" dirty="0">
                <a:solidFill>
                  <a:schemeClr val="tx1"/>
                </a:solidFill>
              </a:rPr>
              <a:t>Tax Revenue increased by </a:t>
            </a:r>
            <a:r>
              <a:rPr lang="en-US" sz="2600" dirty="0" smtClean="0">
                <a:solidFill>
                  <a:schemeClr val="tx1"/>
                </a:solidFill>
              </a:rPr>
              <a:t>16.5% (y-o-y) (or 13.1% of DGP) in 2013 as compared to 21.4% (or 12.2% of GDP) in 2012;</a:t>
            </a:r>
          </a:p>
          <a:p>
            <a:pPr>
              <a:defRPr/>
            </a:pPr>
            <a:endParaRPr lang="en-US" sz="26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sz="2600" dirty="0">
                <a:solidFill>
                  <a:schemeClr val="tx1"/>
                </a:solidFill>
              </a:rPr>
              <a:t>Non-tax revenues </a:t>
            </a:r>
            <a:r>
              <a:rPr lang="en-US" sz="2600" dirty="0" smtClean="0">
                <a:solidFill>
                  <a:schemeClr val="tx1"/>
                </a:solidFill>
              </a:rPr>
              <a:t>reduced </a:t>
            </a:r>
            <a:r>
              <a:rPr lang="en-US" sz="2600" dirty="0">
                <a:solidFill>
                  <a:schemeClr val="tx1"/>
                </a:solidFill>
              </a:rPr>
              <a:t>by </a:t>
            </a:r>
            <a:r>
              <a:rPr lang="en-US" sz="2600" dirty="0" smtClean="0">
                <a:solidFill>
                  <a:schemeClr val="tx1"/>
                </a:solidFill>
              </a:rPr>
              <a:t>27% (y-o-y) in 2013 and accounted for only 1.8% of GDP as compared to 2.6% in 2012.</a:t>
            </a:r>
            <a:endParaRPr lang="en-US" sz="2600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49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Government revenue collection</a:t>
            </a:r>
            <a:endParaRPr lang="en-US" sz="36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66497"/>
            <a:ext cx="8077200" cy="449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3"/>
          <p:cNvSpPr>
            <a:spLocks noGrp="1"/>
          </p:cNvSpPr>
          <p:nvPr>
            <p:ph idx="1"/>
          </p:nvPr>
        </p:nvSpPr>
        <p:spPr>
          <a:xfrm>
            <a:off x="533400" y="5638800"/>
            <a:ext cx="8077200" cy="83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Total revenue projected to increase to 17.4% of GDP by 2018 through implementation of RMP.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92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Expenditure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295400"/>
            <a:ext cx="8077200" cy="5029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300" dirty="0" smtClean="0">
                <a:solidFill>
                  <a:schemeClr val="tx1"/>
                </a:solidFill>
              </a:rPr>
              <a:t>As a result of continued fiscal consolidation, the overall fiscal deficit in 2013 narrowed to 6.1% of GDP, lower than 7.3% in 2011 and 6.5% in 2012;</a:t>
            </a:r>
          </a:p>
          <a:p>
            <a:pPr>
              <a:defRPr/>
            </a:pPr>
            <a:r>
              <a:rPr lang="en-US" sz="2300" dirty="0" smtClean="0">
                <a:solidFill>
                  <a:schemeClr val="tx1"/>
                </a:solidFill>
              </a:rPr>
              <a:t>Total expenditure reduced to 20.8% of GDP from 21.6% in 2012;</a:t>
            </a:r>
          </a:p>
          <a:p>
            <a:pPr>
              <a:defRPr/>
            </a:pPr>
            <a:r>
              <a:rPr lang="en-US" sz="2300" dirty="0" smtClean="0">
                <a:solidFill>
                  <a:schemeClr val="tx1"/>
                </a:solidFill>
              </a:rPr>
              <a:t>Current expenditure declined to 11.5% of GDP in 2013 as compared to 12.1% in 2012;</a:t>
            </a:r>
          </a:p>
          <a:p>
            <a:pPr>
              <a:defRPr/>
            </a:pPr>
            <a:r>
              <a:rPr lang="en-US" sz="2300" dirty="0" smtClean="0">
                <a:solidFill>
                  <a:schemeClr val="tx1"/>
                </a:solidFill>
              </a:rPr>
              <a:t>With continued tightening, the capital expenditure/GDP ratio reduced from 9.5% in 2012 to 9.3% in 2013;</a:t>
            </a:r>
          </a:p>
          <a:p>
            <a:pPr>
              <a:defRPr/>
            </a:pPr>
            <a:r>
              <a:rPr lang="en-US" sz="2300" dirty="0" smtClean="0">
                <a:solidFill>
                  <a:schemeClr val="tx1"/>
                </a:solidFill>
              </a:rPr>
              <a:t>Due to the expenditure rationalizations, the current budget surplus in 2013 increased to 3.1% of GDP, up from 2.8% in 2012.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75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Government expenditure</a:t>
            </a:r>
            <a:endParaRPr lang="en-US" sz="3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38703"/>
            <a:ext cx="8077200" cy="4300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3"/>
          <p:cNvSpPr>
            <a:spLocks noGrp="1"/>
          </p:cNvSpPr>
          <p:nvPr>
            <p:ph idx="1"/>
          </p:nvPr>
        </p:nvSpPr>
        <p:spPr>
          <a:xfrm>
            <a:off x="533400" y="5638800"/>
            <a:ext cx="8077200" cy="83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Spending priorities: connectivity; human resource development; and an increase in public wages.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70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Government budget</a:t>
            </a:r>
            <a:endParaRPr lang="en-US" sz="3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521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/>
              <a:t>External Debt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371600"/>
            <a:ext cx="8077200" cy="457200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en-US" sz="2000" dirty="0">
                <a:solidFill>
                  <a:schemeClr val="tx1"/>
                </a:solidFill>
              </a:rPr>
              <a:t>External Debt (</a:t>
            </a:r>
            <a:r>
              <a:rPr lang="en-US" sz="2000" b="1" u="sng" dirty="0">
                <a:solidFill>
                  <a:schemeClr val="tx1"/>
                </a:solidFill>
              </a:rPr>
              <a:t>including</a:t>
            </a:r>
            <a:r>
              <a:rPr lang="en-US" sz="2000" dirty="0">
                <a:solidFill>
                  <a:schemeClr val="tx1"/>
                </a:solidFill>
              </a:rPr>
              <a:t> unresolved debt with Russian </a:t>
            </a:r>
            <a:r>
              <a:rPr lang="en-US" sz="2000" dirty="0" smtClean="0">
                <a:solidFill>
                  <a:schemeClr val="tx1"/>
                </a:solidFill>
              </a:rPr>
              <a:t>and USA</a:t>
            </a:r>
            <a:r>
              <a:rPr lang="en-US" sz="2000" dirty="0">
                <a:solidFill>
                  <a:schemeClr val="tx1"/>
                </a:solidFill>
              </a:rPr>
              <a:t>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483957"/>
              </p:ext>
            </p:extLst>
          </p:nvPr>
        </p:nvGraphicFramePr>
        <p:xfrm>
          <a:off x="533402" y="1752600"/>
          <a:ext cx="8077200" cy="16001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49873"/>
                <a:gridCol w="1020692"/>
                <a:gridCol w="628117"/>
                <a:gridCol w="628117"/>
                <a:gridCol w="628117"/>
                <a:gridCol w="628117"/>
                <a:gridCol w="628117"/>
                <a:gridCol w="633025"/>
                <a:gridCol w="633025"/>
              </a:tblGrid>
              <a:tr h="4573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Threshold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2008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2009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2010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2011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2012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2013e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2014p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8094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% of GDP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40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25.2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27.6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27.1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28.1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30.4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27.2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28.1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8094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% of Exports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150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74.7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96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81.2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69.9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71.1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42.1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43.5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8094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% of Budget Revenue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250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190.4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233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211.5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217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210.4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182.5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184.4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302928"/>
              </p:ext>
            </p:extLst>
          </p:nvPr>
        </p:nvGraphicFramePr>
        <p:xfrm>
          <a:off x="533400" y="4876800"/>
          <a:ext cx="8077199" cy="1524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49873"/>
                <a:gridCol w="1020693"/>
                <a:gridCol w="628117"/>
                <a:gridCol w="628117"/>
                <a:gridCol w="628117"/>
                <a:gridCol w="628117"/>
                <a:gridCol w="628117"/>
                <a:gridCol w="633024"/>
                <a:gridCol w="633024"/>
              </a:tblGrid>
              <a:tr h="381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Threshold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2008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2009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2010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2011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2012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2013e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2014p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81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% of GDP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40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19.2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21.7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21.8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23.3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23.1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23.3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81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% of Exports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150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56.9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75.3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65.2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58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60.7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35.8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36.1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81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% of Budget Revenue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145.1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182.7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169.9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180.1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179.9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155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153.2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9" name="Content Placeholder 3"/>
          <p:cNvSpPr txBox="1">
            <a:spLocks/>
          </p:cNvSpPr>
          <p:nvPr/>
        </p:nvSpPr>
        <p:spPr>
          <a:xfrm>
            <a:off x="533400" y="4572000"/>
            <a:ext cx="81534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</a:pPr>
            <a:r>
              <a:rPr lang="en-US" sz="2000" dirty="0" smtClean="0">
                <a:solidFill>
                  <a:schemeClr val="tx1"/>
                </a:solidFill>
              </a:rPr>
              <a:t>External Debt (</a:t>
            </a:r>
            <a:r>
              <a:rPr lang="en-US" sz="2000" b="1" u="sng" dirty="0" smtClean="0">
                <a:solidFill>
                  <a:schemeClr val="tx1"/>
                </a:solidFill>
              </a:rPr>
              <a:t>excluding</a:t>
            </a:r>
            <a:r>
              <a:rPr lang="en-US" sz="2000" dirty="0" smtClean="0">
                <a:solidFill>
                  <a:schemeClr val="tx1"/>
                </a:solidFill>
              </a:rPr>
              <a:t> unresolved debt with Russian and USA)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533400" y="3429000"/>
            <a:ext cx="8077200" cy="1066800"/>
          </a:xfrm>
          <a:prstGeom prst="rect">
            <a:avLst/>
          </a:prstGeom>
          <a:ln w="25400">
            <a:solidFill>
              <a:srgbClr val="0070C0"/>
            </a:solidFill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27432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</a:pPr>
            <a:r>
              <a:rPr 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% of GDP = 27.2% in 2013 (30.4% in 2012);</a:t>
            </a:r>
          </a:p>
          <a:p>
            <a:pPr marL="342900" indent="-27432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</a:pPr>
            <a:r>
              <a:rPr lang="en-US" sz="2000" dirty="0" smtClean="0">
                <a:solidFill>
                  <a:schemeClr val="tx1"/>
                </a:solidFill>
              </a:rPr>
              <a:t>As </a:t>
            </a:r>
            <a:r>
              <a:rPr lang="en-US" sz="2000" dirty="0">
                <a:solidFill>
                  <a:schemeClr val="tx1"/>
                </a:solidFill>
              </a:rPr>
              <a:t>% of Exports =</a:t>
            </a:r>
            <a:r>
              <a:rPr lang="en-US" sz="2000" dirty="0" smtClean="0">
                <a:solidFill>
                  <a:schemeClr val="tx1"/>
                </a:solidFill>
              </a:rPr>
              <a:t> 42.1% </a:t>
            </a:r>
            <a:r>
              <a:rPr lang="en-US" sz="2000" dirty="0">
                <a:solidFill>
                  <a:schemeClr val="tx1"/>
                </a:solidFill>
              </a:rPr>
              <a:t>in </a:t>
            </a:r>
            <a:r>
              <a:rPr lang="en-US" sz="2000" dirty="0" smtClean="0">
                <a:solidFill>
                  <a:schemeClr val="tx1"/>
                </a:solidFill>
              </a:rPr>
              <a:t>2013 (71.1% </a:t>
            </a:r>
            <a:r>
              <a:rPr lang="en-US" sz="2000" dirty="0">
                <a:solidFill>
                  <a:schemeClr val="tx1"/>
                </a:solidFill>
              </a:rPr>
              <a:t>in 2012</a:t>
            </a:r>
            <a:r>
              <a:rPr lang="en-US" sz="2000" dirty="0" smtClean="0">
                <a:solidFill>
                  <a:schemeClr val="tx1"/>
                </a:solidFill>
              </a:rPr>
              <a:t>);</a:t>
            </a:r>
          </a:p>
          <a:p>
            <a:pPr marL="342900" indent="-27432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</a:pPr>
            <a:r>
              <a:rPr lang="en-US" sz="2000" dirty="0" smtClean="0">
                <a:solidFill>
                  <a:schemeClr val="tx1"/>
                </a:solidFill>
              </a:rPr>
              <a:t>As </a:t>
            </a:r>
            <a:r>
              <a:rPr lang="en-US" sz="2000" dirty="0">
                <a:solidFill>
                  <a:schemeClr val="tx1"/>
                </a:solidFill>
              </a:rPr>
              <a:t>% of Budget Revenue  </a:t>
            </a:r>
            <a:r>
              <a:rPr lang="en-US" sz="2000" dirty="0" smtClean="0">
                <a:solidFill>
                  <a:schemeClr val="tx1"/>
                </a:solidFill>
              </a:rPr>
              <a:t>= 182.5% </a:t>
            </a:r>
            <a:r>
              <a:rPr lang="en-US" sz="2000" dirty="0">
                <a:solidFill>
                  <a:schemeClr val="tx1"/>
                </a:solidFill>
              </a:rPr>
              <a:t>in 2013 </a:t>
            </a:r>
            <a:r>
              <a:rPr lang="en-US" sz="2000" dirty="0" smtClean="0">
                <a:solidFill>
                  <a:schemeClr val="tx1"/>
                </a:solidFill>
              </a:rPr>
              <a:t>(210.4% </a:t>
            </a:r>
            <a:r>
              <a:rPr lang="en-US" sz="2000" dirty="0">
                <a:solidFill>
                  <a:schemeClr val="tx1"/>
                </a:solidFill>
              </a:rPr>
              <a:t>in 2012</a:t>
            </a:r>
            <a:r>
              <a:rPr lang="en-US" sz="2000" dirty="0" smtClean="0">
                <a:solidFill>
                  <a:schemeClr val="tx1"/>
                </a:solidFill>
              </a:rPr>
              <a:t>).</a:t>
            </a:r>
            <a:endParaRPr lang="en-US" sz="20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892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Banking Sector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67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/>
              <a:t>Financial deepening (M2/GDP)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5638800"/>
            <a:ext cx="8077200" cy="838200"/>
          </a:xfrm>
        </p:spPr>
        <p:txBody>
          <a:bodyPr>
            <a:noAutofit/>
          </a:bodyPr>
          <a:lstStyle/>
          <a:p>
            <a:r>
              <a:rPr lang="en-US" sz="2200" dirty="0" smtClean="0">
                <a:solidFill>
                  <a:schemeClr val="tx1"/>
                </a:solidFill>
              </a:rPr>
              <a:t>M2/GDP ratio continues to increase, reached 53.3% </a:t>
            </a:r>
            <a:r>
              <a:rPr lang="en-US" sz="2200" dirty="0">
                <a:solidFill>
                  <a:schemeClr val="tx1"/>
                </a:solidFill>
              </a:rPr>
              <a:t>in </a:t>
            </a:r>
            <a:r>
              <a:rPr lang="en-US" sz="2200" dirty="0" smtClean="0">
                <a:solidFill>
                  <a:schemeClr val="tx1"/>
                </a:solidFill>
              </a:rPr>
              <a:t>Apr. 2014.</a:t>
            </a: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0772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04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Growth </a:t>
            </a:r>
            <a:r>
              <a:rPr lang="en-US" sz="3600" dirty="0"/>
              <a:t>of </a:t>
            </a:r>
            <a:r>
              <a:rPr lang="en-US" sz="3600" dirty="0" smtClean="0"/>
              <a:t>broad money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5638800"/>
            <a:ext cx="8077200" cy="838200"/>
          </a:xfrm>
        </p:spPr>
        <p:txBody>
          <a:bodyPr>
            <a:noAutofit/>
          </a:bodyPr>
          <a:lstStyle/>
          <a:p>
            <a:r>
              <a:rPr lang="en-US" sz="2200" dirty="0" smtClean="0">
                <a:solidFill>
                  <a:schemeClr val="tx1"/>
                </a:solidFill>
              </a:rPr>
              <a:t>M2 </a:t>
            </a:r>
            <a:r>
              <a:rPr lang="en-US" sz="2200" dirty="0">
                <a:solidFill>
                  <a:schemeClr val="tx1"/>
                </a:solidFill>
              </a:rPr>
              <a:t>has recorded </a:t>
            </a:r>
            <a:r>
              <a:rPr lang="en-US" sz="2200" dirty="0" smtClean="0">
                <a:solidFill>
                  <a:schemeClr val="tx1"/>
                </a:solidFill>
              </a:rPr>
              <a:t>an average </a:t>
            </a:r>
            <a:r>
              <a:rPr lang="en-US" sz="2200" dirty="0">
                <a:solidFill>
                  <a:schemeClr val="tx1"/>
                </a:solidFill>
              </a:rPr>
              <a:t>growth </a:t>
            </a:r>
            <a:r>
              <a:rPr lang="en-US" sz="2200" dirty="0" smtClean="0">
                <a:solidFill>
                  <a:schemeClr val="tx1"/>
                </a:solidFill>
              </a:rPr>
              <a:t>during 2010 - 2012 of around </a:t>
            </a:r>
            <a:r>
              <a:rPr lang="en-US" sz="2200" dirty="0">
                <a:solidFill>
                  <a:schemeClr val="tx1"/>
                </a:solidFill>
              </a:rPr>
              <a:t>20% </a:t>
            </a:r>
            <a:r>
              <a:rPr lang="en-US" sz="2200" dirty="0" smtClean="0">
                <a:solidFill>
                  <a:schemeClr val="tx1"/>
                </a:solidFill>
              </a:rPr>
              <a:t>(y-o-y); in Apr. 2014, it grew by 15.3%.</a:t>
            </a: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1344402"/>
            <a:ext cx="8067675" cy="4370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276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Macroeconomic Developments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4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Bank deposit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5638800"/>
            <a:ext cx="8077200" cy="838200"/>
          </a:xfrm>
        </p:spPr>
        <p:txBody>
          <a:bodyPr>
            <a:noAutofit/>
          </a:bodyPr>
          <a:lstStyle/>
          <a:p>
            <a:r>
              <a:rPr lang="en-US" sz="2200" dirty="0" smtClean="0">
                <a:solidFill>
                  <a:schemeClr val="tx1"/>
                </a:solidFill>
              </a:rPr>
              <a:t>Deposits </a:t>
            </a:r>
            <a:r>
              <a:rPr lang="en-US" sz="2200" dirty="0">
                <a:solidFill>
                  <a:schemeClr val="tx1"/>
                </a:solidFill>
              </a:rPr>
              <a:t>increased by </a:t>
            </a:r>
            <a:r>
              <a:rPr lang="en-US" sz="2200" dirty="0" smtClean="0">
                <a:solidFill>
                  <a:schemeClr val="tx1"/>
                </a:solidFill>
              </a:rPr>
              <a:t>14% (y-o-y) to $7 bill. in Dec. 2013, and accounted for about 46.5% of GDP.</a:t>
            </a: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1336921"/>
            <a:ext cx="8067675" cy="4378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562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Credit </a:t>
            </a:r>
            <a:r>
              <a:rPr lang="en-US" sz="3200" dirty="0"/>
              <a:t>to </a:t>
            </a:r>
            <a:r>
              <a:rPr lang="en-US" sz="3200" dirty="0" smtClean="0"/>
              <a:t>private sectors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5791200"/>
            <a:ext cx="8077200" cy="685800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PS credit </a:t>
            </a:r>
            <a:r>
              <a:rPr lang="en-US" sz="2000" dirty="0">
                <a:solidFill>
                  <a:schemeClr val="tx1"/>
                </a:solidFill>
              </a:rPr>
              <a:t>increased </a:t>
            </a:r>
            <a:r>
              <a:rPr lang="en-US" sz="2000" dirty="0" smtClean="0">
                <a:solidFill>
                  <a:schemeClr val="tx1"/>
                </a:solidFill>
              </a:rPr>
              <a:t>to $6.9 bill. </a:t>
            </a:r>
            <a:r>
              <a:rPr lang="en-US" sz="2000" dirty="0">
                <a:solidFill>
                  <a:schemeClr val="tx1"/>
                </a:solidFill>
              </a:rPr>
              <a:t>i</a:t>
            </a:r>
            <a:r>
              <a:rPr lang="en-US" sz="2000" dirty="0" smtClean="0">
                <a:solidFill>
                  <a:schemeClr val="tx1"/>
                </a:solidFill>
              </a:rPr>
              <a:t>n Dec. 2013; and accounted for about 45.3% of GDP.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077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56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Microfinance Institutions are growing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5410200"/>
            <a:ext cx="8077200" cy="1066800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In 2013, loan extended by MFIs grew markedly by </a:t>
            </a:r>
            <a:r>
              <a:rPr lang="en-US" sz="2000" dirty="0">
                <a:solidFill>
                  <a:schemeClr val="tx1"/>
                </a:solidFill>
              </a:rPr>
              <a:t>52% </a:t>
            </a:r>
            <a:r>
              <a:rPr lang="en-US" sz="2000" dirty="0" smtClean="0">
                <a:solidFill>
                  <a:schemeClr val="tx1"/>
                </a:solidFill>
              </a:rPr>
              <a:t>(y-o-y); and the share of MFI’s loan in total loan has steadily risen during past years and accounted for about 15.2% in 2013.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17738"/>
            <a:ext cx="8077200" cy="416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618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Foreign </a:t>
            </a:r>
            <a:r>
              <a:rPr lang="en-US" sz="3200" dirty="0"/>
              <a:t>d</a:t>
            </a:r>
            <a:r>
              <a:rPr lang="en-US" sz="3200" dirty="0" smtClean="0"/>
              <a:t>irect </a:t>
            </a:r>
            <a:r>
              <a:rPr lang="en-US" sz="3200" dirty="0"/>
              <a:t>i</a:t>
            </a:r>
            <a:r>
              <a:rPr lang="en-US" sz="3200" dirty="0" smtClean="0"/>
              <a:t>nvestments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5715000"/>
            <a:ext cx="8229600" cy="762000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FDI </a:t>
            </a:r>
            <a:r>
              <a:rPr lang="en-US" sz="2000" dirty="0">
                <a:solidFill>
                  <a:schemeClr val="tx1"/>
                </a:solidFill>
              </a:rPr>
              <a:t>flow </a:t>
            </a:r>
            <a:r>
              <a:rPr lang="en-US" sz="2000" dirty="0" smtClean="0">
                <a:solidFill>
                  <a:schemeClr val="tx1"/>
                </a:solidFill>
              </a:rPr>
              <a:t>has reached $1.4 </a:t>
            </a:r>
            <a:r>
              <a:rPr lang="en-US" sz="2000" dirty="0">
                <a:solidFill>
                  <a:schemeClr val="tx1"/>
                </a:solidFill>
              </a:rPr>
              <a:t>b</a:t>
            </a:r>
            <a:r>
              <a:rPr lang="en-US" sz="2000" dirty="0" smtClean="0">
                <a:solidFill>
                  <a:schemeClr val="tx1"/>
                </a:solidFill>
              </a:rPr>
              <a:t>ill. in 2012 and $1.2 bill. in 2013; accounted for 10% and 8.5% of GDP respectively.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066088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986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90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Snap shots </a:t>
            </a:r>
            <a:r>
              <a:rPr lang="en-US" sz="3200" dirty="0"/>
              <a:t>of </a:t>
            </a:r>
            <a:r>
              <a:rPr lang="en-US" sz="3200" dirty="0" smtClean="0"/>
              <a:t>Cambodia socio-economic </a:t>
            </a:r>
            <a:r>
              <a:rPr lang="en-US" sz="3200" dirty="0"/>
              <a:t>d</a:t>
            </a:r>
            <a:r>
              <a:rPr lang="en-US" sz="3200" dirty="0" smtClean="0"/>
              <a:t>evelopments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676400"/>
            <a:ext cx="8077200" cy="4800600"/>
          </a:xfrm>
        </p:spPr>
        <p:txBody>
          <a:bodyPr>
            <a:noAutofit/>
          </a:bodyPr>
          <a:lstStyle/>
          <a:p>
            <a:pPr>
              <a:buClr>
                <a:srgbClr val="92D050"/>
              </a:buClr>
              <a:defRPr/>
            </a:pPr>
            <a:r>
              <a:rPr lang="en-US" dirty="0">
                <a:solidFill>
                  <a:schemeClr val="tx1"/>
                </a:solidFill>
              </a:rPr>
              <a:t>GDP grew an average </a:t>
            </a:r>
            <a:r>
              <a:rPr lang="en-US" dirty="0" smtClean="0">
                <a:solidFill>
                  <a:schemeClr val="tx1"/>
                </a:solidFill>
              </a:rPr>
              <a:t>by 8% </a:t>
            </a:r>
            <a:r>
              <a:rPr lang="en-US" dirty="0">
                <a:solidFill>
                  <a:schemeClr val="tx1"/>
                </a:solidFill>
              </a:rPr>
              <a:t>during </a:t>
            </a:r>
            <a:r>
              <a:rPr lang="en-US" dirty="0" smtClean="0">
                <a:solidFill>
                  <a:schemeClr val="tx1"/>
                </a:solidFill>
              </a:rPr>
              <a:t>past 10 years;</a:t>
            </a:r>
            <a:endParaRPr lang="en-US" dirty="0">
              <a:solidFill>
                <a:schemeClr val="tx1"/>
              </a:solidFill>
            </a:endParaRPr>
          </a:p>
          <a:p>
            <a:pPr>
              <a:buClr>
                <a:srgbClr val="92D050"/>
              </a:buClr>
              <a:defRPr/>
            </a:pPr>
            <a:r>
              <a:rPr lang="en-US" dirty="0">
                <a:solidFill>
                  <a:schemeClr val="tx1"/>
                </a:solidFill>
              </a:rPr>
              <a:t>Since year 2000, per capita income </a:t>
            </a:r>
            <a:r>
              <a:rPr lang="en-US" dirty="0" smtClean="0">
                <a:solidFill>
                  <a:schemeClr val="tx1"/>
                </a:solidFill>
              </a:rPr>
              <a:t>has </a:t>
            </a:r>
            <a:r>
              <a:rPr lang="en-US" dirty="0">
                <a:solidFill>
                  <a:schemeClr val="tx1"/>
                </a:solidFill>
              </a:rPr>
              <a:t>tripled to reach </a:t>
            </a:r>
            <a:r>
              <a:rPr lang="en-US" dirty="0" smtClean="0">
                <a:solidFill>
                  <a:schemeClr val="tx1"/>
                </a:solidFill>
              </a:rPr>
              <a:t>$973 </a:t>
            </a:r>
            <a:r>
              <a:rPr lang="en-US" dirty="0">
                <a:solidFill>
                  <a:schemeClr val="tx1"/>
                </a:solidFill>
              </a:rPr>
              <a:t>in </a:t>
            </a:r>
            <a:r>
              <a:rPr lang="en-US" dirty="0" smtClean="0">
                <a:solidFill>
                  <a:schemeClr val="tx1"/>
                </a:solidFill>
              </a:rPr>
              <a:t>2012 </a:t>
            </a:r>
            <a:r>
              <a:rPr lang="en-US" dirty="0">
                <a:solidFill>
                  <a:schemeClr val="tx1"/>
                </a:solidFill>
              </a:rPr>
              <a:t>and </a:t>
            </a:r>
            <a:r>
              <a:rPr lang="en-US" dirty="0" smtClean="0">
                <a:solidFill>
                  <a:schemeClr val="tx1"/>
                </a:solidFill>
              </a:rPr>
              <a:t>$1040 </a:t>
            </a:r>
            <a:r>
              <a:rPr lang="en-US" dirty="0">
                <a:solidFill>
                  <a:schemeClr val="tx1"/>
                </a:solidFill>
              </a:rPr>
              <a:t>in </a:t>
            </a:r>
            <a:r>
              <a:rPr lang="en-US" dirty="0" smtClean="0">
                <a:solidFill>
                  <a:schemeClr val="tx1"/>
                </a:solidFill>
              </a:rPr>
              <a:t>2013 </a:t>
            </a:r>
            <a:r>
              <a:rPr lang="en-US" dirty="0">
                <a:solidFill>
                  <a:schemeClr val="tx1"/>
                </a:solidFill>
              </a:rPr>
              <a:t>($288 in 2000);</a:t>
            </a:r>
          </a:p>
          <a:p>
            <a:pPr>
              <a:buClr>
                <a:srgbClr val="92D050"/>
              </a:buClr>
              <a:defRPr/>
            </a:pPr>
            <a:r>
              <a:rPr lang="en-US" dirty="0">
                <a:solidFill>
                  <a:schemeClr val="tx1"/>
                </a:solidFill>
              </a:rPr>
              <a:t>The number of people living under poverty lines fell from </a:t>
            </a:r>
            <a:r>
              <a:rPr lang="en-US" dirty="0" smtClean="0">
                <a:solidFill>
                  <a:schemeClr val="tx1"/>
                </a:solidFill>
              </a:rPr>
              <a:t>53.2% </a:t>
            </a:r>
            <a:r>
              <a:rPr lang="en-US" dirty="0">
                <a:solidFill>
                  <a:schemeClr val="tx1"/>
                </a:solidFill>
              </a:rPr>
              <a:t>in </a:t>
            </a:r>
            <a:r>
              <a:rPr lang="en-US" dirty="0" smtClean="0">
                <a:solidFill>
                  <a:schemeClr val="tx1"/>
                </a:solidFill>
              </a:rPr>
              <a:t>2004 </a:t>
            </a:r>
            <a:r>
              <a:rPr lang="en-US" dirty="0">
                <a:solidFill>
                  <a:schemeClr val="tx1"/>
                </a:solidFill>
              </a:rPr>
              <a:t>to </a:t>
            </a:r>
            <a:r>
              <a:rPr lang="en-US" dirty="0" smtClean="0">
                <a:solidFill>
                  <a:schemeClr val="tx1"/>
                </a:solidFill>
              </a:rPr>
              <a:t>20.5% in 2011;</a:t>
            </a:r>
            <a:endParaRPr lang="en-US" dirty="0">
              <a:solidFill>
                <a:schemeClr val="tx1"/>
              </a:solidFill>
            </a:endParaRPr>
          </a:p>
          <a:p>
            <a:pPr>
              <a:buClr>
                <a:srgbClr val="92D050"/>
              </a:buClr>
              <a:defRPr/>
            </a:pPr>
            <a:r>
              <a:rPr lang="en-US" dirty="0">
                <a:solidFill>
                  <a:schemeClr val="tx1"/>
                </a:solidFill>
              </a:rPr>
              <a:t>Garment has been one of the key sectors contributing to growth;</a:t>
            </a:r>
          </a:p>
          <a:p>
            <a:pPr>
              <a:buClr>
                <a:srgbClr val="92D050"/>
              </a:buClr>
              <a:defRPr/>
            </a:pPr>
            <a:r>
              <a:rPr lang="en-US" dirty="0">
                <a:solidFill>
                  <a:schemeClr val="tx1"/>
                </a:solidFill>
              </a:rPr>
              <a:t>Tourism generated </a:t>
            </a:r>
            <a:r>
              <a:rPr lang="en-US" dirty="0" smtClean="0">
                <a:solidFill>
                  <a:schemeClr val="tx1"/>
                </a:solidFill>
              </a:rPr>
              <a:t>more than 2 </a:t>
            </a:r>
            <a:r>
              <a:rPr lang="en-US" dirty="0">
                <a:solidFill>
                  <a:schemeClr val="tx1"/>
                </a:solidFill>
              </a:rPr>
              <a:t>billion USD annually to the national economy during </a:t>
            </a:r>
            <a:r>
              <a:rPr lang="en-US" dirty="0" smtClean="0">
                <a:solidFill>
                  <a:schemeClr val="tx1"/>
                </a:solidFill>
              </a:rPr>
              <a:t>past three years.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01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Macroeconomic outlook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295400"/>
            <a:ext cx="8077200" cy="5029200"/>
          </a:xfrm>
        </p:spPr>
        <p:txBody>
          <a:bodyPr>
            <a:noAutofit/>
          </a:bodyPr>
          <a:lstStyle/>
          <a:p>
            <a:pPr lvl="0"/>
            <a:r>
              <a:rPr lang="en-US" sz="2200" dirty="0">
                <a:solidFill>
                  <a:schemeClr val="tx1"/>
                </a:solidFill>
              </a:rPr>
              <a:t>GDP growth of over 7% is expected for both </a:t>
            </a:r>
            <a:r>
              <a:rPr lang="en-US" sz="2200" dirty="0" smtClean="0">
                <a:solidFill>
                  <a:schemeClr val="tx1"/>
                </a:solidFill>
              </a:rPr>
              <a:t>2014 </a:t>
            </a:r>
            <a:r>
              <a:rPr lang="en-US" sz="2200" dirty="0">
                <a:solidFill>
                  <a:schemeClr val="tx1"/>
                </a:solidFill>
              </a:rPr>
              <a:t>and </a:t>
            </a:r>
            <a:r>
              <a:rPr lang="en-US" sz="2200" dirty="0" smtClean="0">
                <a:solidFill>
                  <a:schemeClr val="tx1"/>
                </a:solidFill>
              </a:rPr>
              <a:t>2015;</a:t>
            </a:r>
            <a:endParaRPr lang="en-US" sz="2200" dirty="0">
              <a:solidFill>
                <a:schemeClr val="tx1"/>
              </a:solidFill>
            </a:endParaRPr>
          </a:p>
          <a:p>
            <a:pPr lvl="0"/>
            <a:r>
              <a:rPr lang="en-US" sz="2200" dirty="0">
                <a:solidFill>
                  <a:schemeClr val="tx1"/>
                </a:solidFill>
              </a:rPr>
              <a:t>Inflation in </a:t>
            </a:r>
            <a:r>
              <a:rPr lang="en-US" sz="2200" dirty="0" smtClean="0">
                <a:solidFill>
                  <a:schemeClr val="tx1"/>
                </a:solidFill>
              </a:rPr>
              <a:t>2014 </a:t>
            </a:r>
            <a:r>
              <a:rPr lang="en-US" sz="2200" dirty="0">
                <a:solidFill>
                  <a:schemeClr val="tx1"/>
                </a:solidFill>
              </a:rPr>
              <a:t>and </a:t>
            </a:r>
            <a:r>
              <a:rPr lang="en-US" sz="2200" dirty="0" smtClean="0">
                <a:solidFill>
                  <a:schemeClr val="tx1"/>
                </a:solidFill>
              </a:rPr>
              <a:t>2015 </a:t>
            </a:r>
            <a:r>
              <a:rPr lang="en-US" sz="2200" dirty="0">
                <a:solidFill>
                  <a:schemeClr val="tx1"/>
                </a:solidFill>
              </a:rPr>
              <a:t>expected to be within the range of 3% - 5%;</a:t>
            </a:r>
          </a:p>
          <a:p>
            <a:pPr lvl="0"/>
            <a:r>
              <a:rPr lang="en-US" sz="2200" dirty="0">
                <a:solidFill>
                  <a:schemeClr val="tx1"/>
                </a:solidFill>
              </a:rPr>
              <a:t>Domestic budget revenue/GDP ratio will be raised up to 15.8% in 2014 and </a:t>
            </a:r>
            <a:r>
              <a:rPr lang="en-US" sz="2200" dirty="0" smtClean="0">
                <a:solidFill>
                  <a:schemeClr val="tx1"/>
                </a:solidFill>
              </a:rPr>
              <a:t>targeted </a:t>
            </a:r>
            <a:r>
              <a:rPr lang="en-US" sz="2200" dirty="0">
                <a:solidFill>
                  <a:schemeClr val="tx1"/>
                </a:solidFill>
              </a:rPr>
              <a:t>to </a:t>
            </a:r>
            <a:r>
              <a:rPr lang="en-US" sz="2200" dirty="0" smtClean="0">
                <a:solidFill>
                  <a:schemeClr val="tx1"/>
                </a:solidFill>
              </a:rPr>
              <a:t>increase </a:t>
            </a:r>
            <a:r>
              <a:rPr lang="en-US" sz="2200" dirty="0">
                <a:solidFill>
                  <a:schemeClr val="tx1"/>
                </a:solidFill>
              </a:rPr>
              <a:t>to </a:t>
            </a:r>
            <a:r>
              <a:rPr lang="en-US" sz="2200" dirty="0" smtClean="0">
                <a:solidFill>
                  <a:schemeClr val="tx1"/>
                </a:solidFill>
              </a:rPr>
              <a:t>17.4</a:t>
            </a:r>
            <a:r>
              <a:rPr lang="en-US" sz="2200" dirty="0">
                <a:solidFill>
                  <a:schemeClr val="tx1"/>
                </a:solidFill>
              </a:rPr>
              <a:t>% in the medium term;</a:t>
            </a:r>
          </a:p>
          <a:p>
            <a:pPr lvl="0"/>
            <a:r>
              <a:rPr lang="en-US" sz="2200" dirty="0">
                <a:solidFill>
                  <a:schemeClr val="tx1"/>
                </a:solidFill>
              </a:rPr>
              <a:t>Budget deficit/GDP will be reduced to below 5% in </a:t>
            </a:r>
            <a:r>
              <a:rPr lang="en-US" sz="2200" dirty="0" smtClean="0">
                <a:solidFill>
                  <a:schemeClr val="tx1"/>
                </a:solidFill>
              </a:rPr>
              <a:t>2014. </a:t>
            </a:r>
            <a:r>
              <a:rPr lang="en-US" sz="2200" dirty="0">
                <a:solidFill>
                  <a:schemeClr val="tx1"/>
                </a:solidFill>
              </a:rPr>
              <a:t>The aim is to reduce it further to </a:t>
            </a:r>
            <a:r>
              <a:rPr lang="en-US" sz="2200" dirty="0" smtClean="0">
                <a:solidFill>
                  <a:schemeClr val="tx1"/>
                </a:solidFill>
              </a:rPr>
              <a:t>pre-crisis </a:t>
            </a:r>
            <a:r>
              <a:rPr lang="en-US" sz="2200" dirty="0">
                <a:solidFill>
                  <a:schemeClr val="tx1"/>
                </a:solidFill>
              </a:rPr>
              <a:t>level of 3% in the medium </a:t>
            </a:r>
            <a:r>
              <a:rPr lang="en-US" sz="2200" dirty="0" smtClean="0">
                <a:solidFill>
                  <a:schemeClr val="tx1"/>
                </a:solidFill>
              </a:rPr>
              <a:t>term;</a:t>
            </a:r>
          </a:p>
          <a:p>
            <a:r>
              <a:rPr lang="en-US" sz="2200" dirty="0" smtClean="0">
                <a:solidFill>
                  <a:schemeClr val="tx1"/>
                </a:solidFill>
              </a:rPr>
              <a:t>The growth </a:t>
            </a:r>
            <a:r>
              <a:rPr lang="en-US" sz="2200" dirty="0">
                <a:solidFill>
                  <a:schemeClr val="tx1"/>
                </a:solidFill>
              </a:rPr>
              <a:t>outlook for Cambodia is favorable, however the actual outcome will depend on the effectiveness of the reforms and Cambodia’s success in addressing economic </a:t>
            </a:r>
            <a:r>
              <a:rPr lang="en-US" sz="2200" dirty="0" smtClean="0">
                <a:solidFill>
                  <a:schemeClr val="tx1"/>
                </a:solidFill>
              </a:rPr>
              <a:t>diversification &amp; modernization.</a:t>
            </a: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94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90600"/>
          </a:xfrm>
        </p:spPr>
        <p:txBody>
          <a:bodyPr>
            <a:noAutofit/>
          </a:bodyPr>
          <a:lstStyle/>
          <a:p>
            <a:r>
              <a:rPr lang="en-US" sz="3200" dirty="0"/>
              <a:t>E</a:t>
            </a:r>
            <a:r>
              <a:rPr lang="en-US" sz="3200" dirty="0" smtClean="0"/>
              <a:t>conomic </a:t>
            </a:r>
            <a:r>
              <a:rPr lang="en-US" sz="3200" dirty="0"/>
              <a:t>policies to support </a:t>
            </a:r>
            <a:r>
              <a:rPr lang="en-US" sz="3200" dirty="0" smtClean="0"/>
              <a:t>broad based growth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876800"/>
          </a:xfrm>
          <a:noFill/>
        </p:spPr>
        <p:txBody>
          <a:bodyPr>
            <a:noAutofit/>
          </a:bodyPr>
          <a:lstStyle/>
          <a:p>
            <a:pPr lvl="0"/>
            <a:r>
              <a:rPr lang="en-US" sz="2300" dirty="0">
                <a:solidFill>
                  <a:schemeClr val="tx1"/>
                </a:solidFill>
              </a:rPr>
              <a:t>Support private sector (including make credit available) to invest in the economy, and as a result create jobs;</a:t>
            </a:r>
          </a:p>
          <a:p>
            <a:pPr lvl="0"/>
            <a:r>
              <a:rPr lang="en-US" sz="2300" dirty="0">
                <a:solidFill>
                  <a:schemeClr val="tx1"/>
                </a:solidFill>
              </a:rPr>
              <a:t>Further develop financial sector that is vibrant, that is focused on the real economy;</a:t>
            </a:r>
          </a:p>
          <a:p>
            <a:pPr lvl="0"/>
            <a:r>
              <a:rPr lang="en-US" sz="2300" dirty="0">
                <a:solidFill>
                  <a:schemeClr val="tx1"/>
                </a:solidFill>
              </a:rPr>
              <a:t>B</a:t>
            </a:r>
            <a:r>
              <a:rPr lang="en-US" sz="2300" dirty="0" smtClean="0">
                <a:solidFill>
                  <a:schemeClr val="tx1"/>
                </a:solidFill>
              </a:rPr>
              <a:t>uild-up </a:t>
            </a:r>
            <a:r>
              <a:rPr lang="en-US" sz="2300" dirty="0">
                <a:solidFill>
                  <a:schemeClr val="tx1"/>
                </a:solidFill>
              </a:rPr>
              <a:t>fiscal space through the adoption and vigorous implementation of </a:t>
            </a:r>
            <a:r>
              <a:rPr lang="en-US" sz="2300" dirty="0" smtClean="0">
                <a:solidFill>
                  <a:schemeClr val="tx1"/>
                </a:solidFill>
              </a:rPr>
              <a:t>the </a:t>
            </a:r>
            <a:r>
              <a:rPr lang="en-US" sz="2300" i="1" dirty="0" smtClean="0">
                <a:solidFill>
                  <a:schemeClr val="tx1"/>
                </a:solidFill>
              </a:rPr>
              <a:t>Medium </a:t>
            </a:r>
            <a:r>
              <a:rPr lang="en-US" sz="2300" i="1" dirty="0">
                <a:solidFill>
                  <a:schemeClr val="tx1"/>
                </a:solidFill>
              </a:rPr>
              <a:t>Term Revenue Mobilization Policy 2014-2018</a:t>
            </a:r>
            <a:r>
              <a:rPr lang="en-US" sz="2300" dirty="0">
                <a:solidFill>
                  <a:schemeClr val="tx1"/>
                </a:solidFill>
              </a:rPr>
              <a:t>;</a:t>
            </a:r>
          </a:p>
          <a:p>
            <a:pPr lvl="0"/>
            <a:r>
              <a:rPr lang="en-US" sz="2300" dirty="0" smtClean="0">
                <a:solidFill>
                  <a:schemeClr val="tx1"/>
                </a:solidFill>
              </a:rPr>
              <a:t>Allocate </a:t>
            </a:r>
            <a:r>
              <a:rPr lang="en-US" sz="2300" dirty="0">
                <a:solidFill>
                  <a:schemeClr val="tx1"/>
                </a:solidFill>
              </a:rPr>
              <a:t>public expenditure efficiently and effectively via strengthening the implementation of Public Financial Management Reform Program</a:t>
            </a:r>
            <a:r>
              <a:rPr lang="en-US" sz="2300" dirty="0" smtClean="0">
                <a:solidFill>
                  <a:schemeClr val="tx1"/>
                </a:solidFill>
              </a:rPr>
              <a:t>;</a:t>
            </a:r>
          </a:p>
          <a:p>
            <a:r>
              <a:rPr lang="en-US" sz="2300" dirty="0" smtClean="0">
                <a:solidFill>
                  <a:schemeClr val="tx1"/>
                </a:solidFill>
              </a:rPr>
              <a:t>Continue to improve </a:t>
            </a:r>
            <a:r>
              <a:rPr lang="en-US" sz="2300" dirty="0">
                <a:solidFill>
                  <a:schemeClr val="tx1"/>
                </a:solidFill>
              </a:rPr>
              <a:t>investment climate to attract </a:t>
            </a:r>
            <a:r>
              <a:rPr lang="en-US" sz="2300" dirty="0" smtClean="0">
                <a:solidFill>
                  <a:schemeClr val="tx1"/>
                </a:solidFill>
              </a:rPr>
              <a:t>more quality investment;</a:t>
            </a:r>
            <a:endParaRPr lang="en-US" sz="2300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75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90600"/>
          </a:xfrm>
        </p:spPr>
        <p:txBody>
          <a:bodyPr>
            <a:noAutofit/>
          </a:bodyPr>
          <a:lstStyle/>
          <a:p>
            <a:r>
              <a:rPr lang="en-US" sz="3200" dirty="0"/>
              <a:t>E</a:t>
            </a:r>
            <a:r>
              <a:rPr lang="en-US" sz="3200" dirty="0" smtClean="0"/>
              <a:t>conomic </a:t>
            </a:r>
            <a:r>
              <a:rPr lang="en-US" sz="3200" dirty="0"/>
              <a:t>policies to support </a:t>
            </a:r>
            <a:r>
              <a:rPr lang="en-US" sz="3200" dirty="0" smtClean="0"/>
              <a:t>broad based growth (cont...)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876800"/>
          </a:xfrm>
          <a:noFill/>
        </p:spPr>
        <p:txBody>
          <a:bodyPr>
            <a:noAutofit/>
          </a:bodyPr>
          <a:lstStyle/>
          <a:p>
            <a:pPr lvl="0"/>
            <a:r>
              <a:rPr lang="en-US" dirty="0" smtClean="0">
                <a:solidFill>
                  <a:schemeClr val="tx1"/>
                </a:solidFill>
              </a:rPr>
              <a:t>Make necessary level of investments in key elements (including Agro-processing, Logistic Infrastructures, Electricity/Energy, Human Resource Development, and Export Oriented Manufacturing Industry) to diversify and increase competitiveness of the Cambodian economy; and</a:t>
            </a:r>
          </a:p>
          <a:p>
            <a:pPr lvl="0"/>
            <a:r>
              <a:rPr lang="en-US" dirty="0" smtClean="0">
                <a:solidFill>
                  <a:schemeClr val="tx1"/>
                </a:solidFill>
              </a:rPr>
              <a:t>Undertake needed structural reforms to ensure that the future source of growth will be on broader manufacturing and industrial basis; this will be done through effective implementation of </a:t>
            </a:r>
            <a:r>
              <a:rPr lang="en-US" i="1" dirty="0" smtClean="0">
                <a:solidFill>
                  <a:schemeClr val="tx1"/>
                </a:solidFill>
              </a:rPr>
              <a:t>IDP 2014 - 2024.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 descr="C:\Users\Dr Hang Chuon Naron\Desktop\Visite à Preah Vihear-mars 11\IMG_01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38862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DSC01439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733648"/>
            <a:ext cx="4038600" cy="2695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609600" y="5943600"/>
            <a:ext cx="3886202" cy="3810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algn="ctr">
              <a:defRPr/>
            </a:pPr>
            <a:r>
              <a:rPr lang="fr-FR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The Sihanoukville</a:t>
            </a: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4485860" y="2971800"/>
            <a:ext cx="4048540" cy="3810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algn="ctr">
              <a:defRPr/>
            </a:pPr>
            <a:r>
              <a:rPr lang="fr-FR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The Preah Vihear Temple 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609600" y="2971800"/>
            <a:ext cx="3876260" cy="3810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algn="ctr">
              <a:defRPr/>
            </a:pPr>
            <a:r>
              <a:rPr lang="en-GB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The Angkor, a hydrolic city</a:t>
            </a: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4495800" y="5943600"/>
            <a:ext cx="4038600" cy="3810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algn="ctr">
              <a:defRPr/>
            </a:pPr>
            <a:r>
              <a:rPr lang="fr-FR" sz="2000" b="1" dirty="0" err="1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Mondulkiri</a:t>
            </a:r>
            <a:r>
              <a:rPr lang="fr-FR" sz="2000" b="1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fr-FR" sz="2000" b="1" dirty="0" err="1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Bousra</a:t>
            </a:r>
            <a:r>
              <a:rPr lang="fr-FR" sz="2000" b="1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fr-FR" sz="2000" b="1" dirty="0" err="1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Waterfall</a:t>
            </a:r>
            <a:endParaRPr lang="fr-FR" sz="2000" b="1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2053" name="Picture 5" descr="C:\Users\User\Desktop\golden-sand-sihanoukville-cambodia-0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341144"/>
            <a:ext cx="4343400" cy="260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User\Desktop\BousraWaterfallLowerTie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2" y="3352801"/>
            <a:ext cx="404854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106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 eaLnBrk="0" hangingPunct="0">
              <a:defRPr/>
            </a:pPr>
            <a:r>
              <a:rPr lang="en-US" sz="4400" b="1" dirty="0" smtClean="0"/>
              <a:t>Thank</a:t>
            </a:r>
            <a:r>
              <a:rPr lang="en-US" sz="4800" b="1" dirty="0" smtClean="0"/>
              <a:t> You!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409929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/>
              <a:t>E</a:t>
            </a:r>
            <a:r>
              <a:rPr lang="en-US" dirty="0" smtClean="0"/>
              <a:t>conomic </a:t>
            </a:r>
            <a:r>
              <a:rPr lang="en-US" dirty="0"/>
              <a:t>growth</a:t>
            </a: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533400" y="5715000"/>
            <a:ext cx="8077200" cy="76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27432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</a:pPr>
            <a:r>
              <a:rPr lang="en-US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Economic growth recorded at </a:t>
            </a:r>
            <a:r>
              <a:rPr 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7.5% </a:t>
            </a:r>
            <a:r>
              <a:rPr lang="en-US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GDP in </a:t>
            </a:r>
            <a:r>
              <a:rPr 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2013 as compared to 7.3% in 2012; and projected at </a:t>
            </a:r>
            <a:r>
              <a:rPr lang="en-US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~</a:t>
            </a:r>
            <a:r>
              <a:rPr 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7% in 2014.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077201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85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Economic growth by sectors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295400"/>
            <a:ext cx="8077200" cy="5029200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/>
                </a:solidFill>
              </a:rPr>
              <a:t>Agriculture grew at </a:t>
            </a:r>
            <a:r>
              <a:rPr lang="en-US" sz="2800" dirty="0" smtClean="0">
                <a:solidFill>
                  <a:schemeClr val="tx1"/>
                </a:solidFill>
              </a:rPr>
              <a:t>1.7% </a:t>
            </a:r>
            <a:r>
              <a:rPr lang="en-US" sz="2800" dirty="0">
                <a:solidFill>
                  <a:schemeClr val="tx1"/>
                </a:solidFill>
              </a:rPr>
              <a:t>of GDP in </a:t>
            </a:r>
            <a:r>
              <a:rPr lang="en-US" sz="2800" dirty="0" smtClean="0">
                <a:solidFill>
                  <a:schemeClr val="tx1"/>
                </a:solidFill>
              </a:rPr>
              <a:t>2013, </a:t>
            </a:r>
            <a:r>
              <a:rPr lang="en-US" sz="2800" dirty="0">
                <a:solidFill>
                  <a:schemeClr val="tx1"/>
                </a:solidFill>
              </a:rPr>
              <a:t>compared to </a:t>
            </a:r>
            <a:r>
              <a:rPr lang="en-US" sz="2800" dirty="0" smtClean="0">
                <a:solidFill>
                  <a:schemeClr val="tx1"/>
                </a:solidFill>
              </a:rPr>
              <a:t>4.3% </a:t>
            </a:r>
            <a:r>
              <a:rPr lang="en-US" sz="2800" dirty="0">
                <a:solidFill>
                  <a:schemeClr val="tx1"/>
                </a:solidFill>
              </a:rPr>
              <a:t>in </a:t>
            </a:r>
            <a:r>
              <a:rPr lang="en-US" sz="2800" dirty="0" smtClean="0">
                <a:solidFill>
                  <a:schemeClr val="tx1"/>
                </a:solidFill>
              </a:rPr>
              <a:t>2012; </a:t>
            </a:r>
            <a:r>
              <a:rPr lang="en-US" sz="2800" dirty="0" smtClean="0">
                <a:solidFill>
                  <a:schemeClr val="tx1"/>
                </a:solidFill>
                <a:sym typeface="Wingdings"/>
                <a:hlinkClick r:id="rId3" action="ppaction://hlinksldjump"/>
              </a:rPr>
              <a:t></a:t>
            </a:r>
            <a:endParaRPr lang="en-US" sz="2800" dirty="0" smtClean="0">
              <a:solidFill>
                <a:schemeClr val="tx1"/>
              </a:solidFill>
              <a:sym typeface="Wingdings"/>
            </a:endParaRPr>
          </a:p>
          <a:p>
            <a:pPr>
              <a:defRPr/>
            </a:pPr>
            <a:endParaRPr lang="en-US" sz="28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sz="2800" dirty="0">
                <a:solidFill>
                  <a:schemeClr val="tx1"/>
                </a:solidFill>
              </a:rPr>
              <a:t>Industry posted a </a:t>
            </a:r>
            <a:r>
              <a:rPr lang="en-US" sz="2800" dirty="0" smtClean="0">
                <a:solidFill>
                  <a:schemeClr val="tx1"/>
                </a:solidFill>
              </a:rPr>
              <a:t>11% </a:t>
            </a:r>
            <a:r>
              <a:rPr lang="en-US" sz="2800" dirty="0">
                <a:solidFill>
                  <a:schemeClr val="tx1"/>
                </a:solidFill>
              </a:rPr>
              <a:t>growth in </a:t>
            </a:r>
            <a:r>
              <a:rPr lang="en-US" sz="2800" dirty="0" smtClean="0">
                <a:solidFill>
                  <a:schemeClr val="tx1"/>
                </a:solidFill>
              </a:rPr>
              <a:t>2013, </a:t>
            </a:r>
            <a:r>
              <a:rPr lang="en-US" sz="2800" dirty="0">
                <a:solidFill>
                  <a:schemeClr val="tx1"/>
                </a:solidFill>
              </a:rPr>
              <a:t>compared to </a:t>
            </a:r>
            <a:r>
              <a:rPr lang="en-US" sz="2800" dirty="0" smtClean="0">
                <a:solidFill>
                  <a:schemeClr val="tx1"/>
                </a:solidFill>
              </a:rPr>
              <a:t>9.3% of GDP in 2012; </a:t>
            </a:r>
            <a:r>
              <a:rPr lang="en-US" sz="2800" dirty="0" smtClean="0">
                <a:solidFill>
                  <a:schemeClr val="tx1"/>
                </a:solidFill>
                <a:sym typeface="Wingdings"/>
                <a:hlinkClick r:id="rId4" action="ppaction://hlinksldjump"/>
              </a:rPr>
              <a:t></a:t>
            </a:r>
            <a:endParaRPr lang="en-US" sz="2800" dirty="0" smtClean="0">
              <a:solidFill>
                <a:schemeClr val="tx1"/>
              </a:solidFill>
              <a:sym typeface="Wingdings"/>
            </a:endParaRPr>
          </a:p>
          <a:p>
            <a:pPr>
              <a:defRPr/>
            </a:pPr>
            <a:endParaRPr lang="en-US" sz="28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sz="2800" dirty="0">
                <a:solidFill>
                  <a:schemeClr val="tx1"/>
                </a:solidFill>
              </a:rPr>
              <a:t>The services sector expanded by </a:t>
            </a:r>
            <a:r>
              <a:rPr lang="en-US" sz="2800" dirty="0" smtClean="0">
                <a:solidFill>
                  <a:schemeClr val="tx1"/>
                </a:solidFill>
              </a:rPr>
              <a:t>8.7% of GDP in 2013, higher </a:t>
            </a:r>
            <a:r>
              <a:rPr lang="en-US" sz="2800" dirty="0">
                <a:solidFill>
                  <a:schemeClr val="tx1"/>
                </a:solidFill>
              </a:rPr>
              <a:t>than </a:t>
            </a:r>
            <a:r>
              <a:rPr lang="en-US" sz="2800" dirty="0" smtClean="0">
                <a:solidFill>
                  <a:schemeClr val="tx1"/>
                </a:solidFill>
              </a:rPr>
              <a:t>8.1% </a:t>
            </a:r>
            <a:r>
              <a:rPr lang="en-US" sz="2800" dirty="0">
                <a:solidFill>
                  <a:schemeClr val="tx1"/>
                </a:solidFill>
              </a:rPr>
              <a:t>in </a:t>
            </a:r>
            <a:r>
              <a:rPr lang="en-US" sz="2800" dirty="0" smtClean="0">
                <a:solidFill>
                  <a:schemeClr val="tx1"/>
                </a:solidFill>
              </a:rPr>
              <a:t>2012. </a:t>
            </a:r>
            <a:r>
              <a:rPr lang="en-US" sz="2800" dirty="0" smtClean="0">
                <a:solidFill>
                  <a:schemeClr val="tx1"/>
                </a:solidFill>
                <a:sym typeface="Wingdings"/>
                <a:hlinkClick r:id="rId5" action="ppaction://hlinksldjump"/>
              </a:rPr>
              <a:t>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9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Agriculture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295400"/>
            <a:ext cx="80772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dirty="0">
                <a:solidFill>
                  <a:schemeClr val="tx1"/>
                </a:solidFill>
              </a:rPr>
              <a:t>Main sub-sector of agriculture - rice production:</a:t>
            </a:r>
          </a:p>
          <a:p>
            <a:pPr>
              <a:defRPr/>
            </a:pPr>
            <a:r>
              <a:rPr lang="en-US" sz="2200" dirty="0">
                <a:solidFill>
                  <a:schemeClr val="tx1"/>
                </a:solidFill>
              </a:rPr>
              <a:t>Total paddy rice production </a:t>
            </a:r>
            <a:r>
              <a:rPr lang="en-US" sz="2200" dirty="0" smtClean="0">
                <a:solidFill>
                  <a:schemeClr val="tx1"/>
                </a:solidFill>
              </a:rPr>
              <a:t>increased </a:t>
            </a:r>
            <a:r>
              <a:rPr lang="en-US" sz="2200" dirty="0">
                <a:solidFill>
                  <a:schemeClr val="tx1"/>
                </a:solidFill>
              </a:rPr>
              <a:t>to around </a:t>
            </a:r>
            <a:r>
              <a:rPr lang="en-US" sz="2200" dirty="0" smtClean="0">
                <a:solidFill>
                  <a:schemeClr val="tx1"/>
                </a:solidFill>
              </a:rPr>
              <a:t>9.4 mill. </a:t>
            </a:r>
            <a:r>
              <a:rPr lang="en-US" sz="2200" dirty="0">
                <a:solidFill>
                  <a:schemeClr val="tx1"/>
                </a:solidFill>
              </a:rPr>
              <a:t>tons in </a:t>
            </a:r>
            <a:r>
              <a:rPr lang="en-US" sz="2200" dirty="0" smtClean="0">
                <a:solidFill>
                  <a:schemeClr val="tx1"/>
                </a:solidFill>
              </a:rPr>
              <a:t>2013, up from 9.3 mill. </a:t>
            </a:r>
            <a:r>
              <a:rPr lang="en-US" sz="2200" dirty="0">
                <a:solidFill>
                  <a:schemeClr val="tx1"/>
                </a:solidFill>
              </a:rPr>
              <a:t>tons in </a:t>
            </a:r>
            <a:r>
              <a:rPr lang="en-US" sz="2200" dirty="0" smtClean="0">
                <a:solidFill>
                  <a:schemeClr val="tx1"/>
                </a:solidFill>
              </a:rPr>
              <a:t>2012.</a:t>
            </a: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798283"/>
              </p:ext>
            </p:extLst>
          </p:nvPr>
        </p:nvGraphicFramePr>
        <p:xfrm>
          <a:off x="533400" y="2636520"/>
          <a:ext cx="8077200" cy="1706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5200"/>
                <a:gridCol w="914400"/>
                <a:gridCol w="914400"/>
                <a:gridCol w="914400"/>
                <a:gridCol w="914400"/>
                <a:gridCol w="914400"/>
              </a:tblGrid>
              <a:tr h="216694">
                <a:tc>
                  <a:txBody>
                    <a:bodyPr/>
                    <a:lstStyle/>
                    <a:p>
                      <a:r>
                        <a:rPr lang="en-US" sz="22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(in</a:t>
                      </a:r>
                      <a:r>
                        <a:rPr lang="en-US" sz="2200" b="0" kern="1200" baseline="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thousand tons)</a:t>
                      </a:r>
                      <a:endParaRPr lang="en-US" sz="2200" b="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2009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2010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2011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2012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2013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16694">
                <a:tc>
                  <a:txBody>
                    <a:bodyPr/>
                    <a:lstStyle/>
                    <a:p>
                      <a:r>
                        <a:rPr lang="en-US" sz="22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Paddy Production</a:t>
                      </a:r>
                      <a:endParaRPr lang="en-US" sz="2200" b="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7,586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8,249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8,779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9,291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9,390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16694">
                <a:tc>
                  <a:txBody>
                    <a:bodyPr/>
                    <a:lstStyle/>
                    <a:p>
                      <a:r>
                        <a:rPr lang="en-US" sz="22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Milled Rice Surplus</a:t>
                      </a:r>
                      <a:endParaRPr lang="en-US" sz="2200" b="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2,245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2,517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2,780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3,031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3,091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16694">
                <a:tc>
                  <a:txBody>
                    <a:bodyPr/>
                    <a:lstStyle/>
                    <a:p>
                      <a:r>
                        <a:rPr lang="en-US" sz="22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Milled</a:t>
                      </a:r>
                      <a:r>
                        <a:rPr lang="en-US" sz="2200" b="0" kern="1200" baseline="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Rice Exports</a:t>
                      </a:r>
                      <a:endParaRPr lang="en-US" sz="2200" b="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105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202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206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379</a:t>
                      </a:r>
                      <a:endParaRPr lang="en-US" sz="22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Content Placeholder 3"/>
          <p:cNvSpPr txBox="1">
            <a:spLocks/>
          </p:cNvSpPr>
          <p:nvPr/>
        </p:nvSpPr>
        <p:spPr>
          <a:xfrm>
            <a:off x="533400" y="4648200"/>
            <a:ext cx="807720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200" dirty="0">
                <a:solidFill>
                  <a:schemeClr val="tx1"/>
                </a:solidFill>
              </a:rPr>
              <a:t>Rice exports </a:t>
            </a:r>
            <a:r>
              <a:rPr lang="en-US" sz="2200" dirty="0" smtClean="0">
                <a:solidFill>
                  <a:schemeClr val="tx1"/>
                </a:solidFill>
              </a:rPr>
              <a:t>increased to 379,000 tons in 2013. During recent years the </a:t>
            </a:r>
            <a:r>
              <a:rPr lang="en-US" sz="2200" dirty="0">
                <a:solidFill>
                  <a:schemeClr val="tx1"/>
                </a:solidFill>
              </a:rPr>
              <a:t>increase </a:t>
            </a:r>
            <a:r>
              <a:rPr lang="en-US" sz="2200" dirty="0" smtClean="0">
                <a:solidFill>
                  <a:schemeClr val="tx1"/>
                </a:solidFill>
              </a:rPr>
              <a:t>in rice exports has been mainly owing </a:t>
            </a:r>
            <a:r>
              <a:rPr lang="en-US" sz="2200" dirty="0">
                <a:solidFill>
                  <a:schemeClr val="tx1"/>
                </a:solidFill>
              </a:rPr>
              <a:t>to: (</a:t>
            </a:r>
            <a:r>
              <a:rPr lang="en-US" sz="2200" dirty="0" err="1">
                <a:solidFill>
                  <a:schemeClr val="tx1"/>
                </a:solidFill>
              </a:rPr>
              <a:t>i</a:t>
            </a:r>
            <a:r>
              <a:rPr lang="en-US" sz="2200" dirty="0">
                <a:solidFill>
                  <a:schemeClr val="tx1"/>
                </a:solidFill>
              </a:rPr>
              <a:t>) Introduction of “Rice Policy” and (ii) the </a:t>
            </a:r>
            <a:r>
              <a:rPr lang="en-US" sz="2200" dirty="0" smtClean="0">
                <a:solidFill>
                  <a:schemeClr val="tx1"/>
                </a:solidFill>
              </a:rPr>
              <a:t>EU’</a:t>
            </a:r>
            <a:r>
              <a:rPr lang="en-US" altLang="ja-JP" sz="2200" dirty="0" smtClean="0">
                <a:solidFill>
                  <a:schemeClr val="tx1"/>
                </a:solidFill>
              </a:rPr>
              <a:t>s </a:t>
            </a:r>
            <a:r>
              <a:rPr lang="ja-JP" altLang="en-US" sz="2200" dirty="0">
                <a:solidFill>
                  <a:schemeClr val="tx1"/>
                </a:solidFill>
              </a:rPr>
              <a:t>“</a:t>
            </a:r>
            <a:r>
              <a:rPr lang="en-US" altLang="ja-JP" sz="2200" dirty="0">
                <a:solidFill>
                  <a:schemeClr val="tx1"/>
                </a:solidFill>
              </a:rPr>
              <a:t>Everything But Arms</a:t>
            </a:r>
            <a:r>
              <a:rPr lang="ja-JP" altLang="en-US" sz="2200" dirty="0">
                <a:solidFill>
                  <a:schemeClr val="tx1"/>
                </a:solidFill>
              </a:rPr>
              <a:t>”</a:t>
            </a:r>
            <a:r>
              <a:rPr lang="en-US" altLang="ja-JP" sz="2200" dirty="0">
                <a:solidFill>
                  <a:schemeClr val="tx1"/>
                </a:solidFill>
              </a:rPr>
              <a:t> </a:t>
            </a:r>
            <a:r>
              <a:rPr lang="en-US" altLang="ja-JP" sz="2200" dirty="0" smtClean="0">
                <a:solidFill>
                  <a:schemeClr val="tx1"/>
                </a:solidFill>
              </a:rPr>
              <a:t>initiative. </a:t>
            </a:r>
            <a:r>
              <a:rPr lang="en-US" altLang="ja-JP" sz="2200" dirty="0">
                <a:solidFill>
                  <a:schemeClr val="tx1"/>
                </a:solidFill>
                <a:sym typeface="Wingdings"/>
                <a:hlinkClick r:id="rId3" action="ppaction://hlinksldjump"/>
              </a:rPr>
              <a:t></a:t>
            </a:r>
            <a:endParaRPr lang="en-US" altLang="ja-JP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52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Industry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295400"/>
            <a:ext cx="8077200" cy="5181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dirty="0">
                <a:solidFill>
                  <a:schemeClr val="tx1"/>
                </a:solidFill>
              </a:rPr>
              <a:t>Main sub-sector of industry - garment:</a:t>
            </a: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Garment </a:t>
            </a:r>
            <a:r>
              <a:rPr lang="en-US" dirty="0" smtClean="0">
                <a:solidFill>
                  <a:schemeClr val="tx1"/>
                </a:solidFill>
              </a:rPr>
              <a:t>productions increased by 10.7% of GDP in 2013 as compared with a growth of 6.5% in 2012, while garment exports grew </a:t>
            </a:r>
            <a:r>
              <a:rPr lang="en-US" dirty="0">
                <a:solidFill>
                  <a:schemeClr val="tx1"/>
                </a:solidFill>
              </a:rPr>
              <a:t>by </a:t>
            </a:r>
            <a:r>
              <a:rPr lang="en-US" dirty="0" smtClean="0">
                <a:solidFill>
                  <a:schemeClr val="tx1"/>
                </a:solidFill>
              </a:rPr>
              <a:t>15.7% </a:t>
            </a:r>
            <a:r>
              <a:rPr lang="en-US" dirty="0">
                <a:solidFill>
                  <a:schemeClr val="tx1"/>
                </a:solidFill>
              </a:rPr>
              <a:t>(y-o-y</a:t>
            </a:r>
            <a:r>
              <a:rPr lang="en-US" dirty="0" smtClean="0">
                <a:solidFill>
                  <a:schemeClr val="tx1"/>
                </a:solidFill>
              </a:rPr>
              <a:t>) in 2013 as compared to 7.8% in 2012;</a:t>
            </a:r>
          </a:p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The value </a:t>
            </a:r>
            <a:r>
              <a:rPr lang="en-US" dirty="0">
                <a:solidFill>
                  <a:schemeClr val="tx1"/>
                </a:solidFill>
              </a:rPr>
              <a:t>added </a:t>
            </a:r>
            <a:r>
              <a:rPr lang="en-US" dirty="0" smtClean="0">
                <a:solidFill>
                  <a:schemeClr val="tx1"/>
                </a:solidFill>
              </a:rPr>
              <a:t>generated by Garment is projected to grow by 8.3% of GDP in 2014.</a:t>
            </a:r>
            <a:endParaRPr lang="en-US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b="1" dirty="0" smtClean="0">
                <a:solidFill>
                  <a:schemeClr val="tx1"/>
                </a:solidFill>
              </a:rPr>
              <a:t>Other Manufacturing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has increasingly become an emerging sector, and </a:t>
            </a:r>
            <a:r>
              <a:rPr lang="en-US" dirty="0" smtClean="0">
                <a:solidFill>
                  <a:schemeClr val="tx1"/>
                </a:solidFill>
              </a:rPr>
              <a:t>further grew </a:t>
            </a:r>
            <a:r>
              <a:rPr lang="en-US" dirty="0">
                <a:solidFill>
                  <a:schemeClr val="tx1"/>
                </a:solidFill>
              </a:rPr>
              <a:t>by </a:t>
            </a:r>
            <a:r>
              <a:rPr lang="en-US" dirty="0" smtClean="0">
                <a:solidFill>
                  <a:schemeClr val="tx1"/>
                </a:solidFill>
              </a:rPr>
              <a:t>7.8% </a:t>
            </a:r>
            <a:r>
              <a:rPr lang="en-US" dirty="0">
                <a:solidFill>
                  <a:schemeClr val="tx1"/>
                </a:solidFill>
              </a:rPr>
              <a:t>of GDP in </a:t>
            </a:r>
            <a:r>
              <a:rPr lang="en-US" dirty="0" smtClean="0">
                <a:solidFill>
                  <a:schemeClr val="tx1"/>
                </a:solidFill>
              </a:rPr>
              <a:t>2013, as compared with 9.0% in 2012; it is projected to grow by 5.7% of GDP in 2014. </a:t>
            </a:r>
            <a:r>
              <a:rPr lang="en-US" dirty="0" smtClean="0">
                <a:solidFill>
                  <a:schemeClr val="tx1"/>
                </a:solidFill>
                <a:sym typeface="Wingdings"/>
                <a:hlinkClick r:id="rId3" action="ppaction://hlinksldjump"/>
              </a:rPr>
              <a:t>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36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Services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295400"/>
            <a:ext cx="8077200" cy="5029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300" b="1" dirty="0">
                <a:solidFill>
                  <a:schemeClr val="tx1"/>
                </a:solidFill>
              </a:rPr>
              <a:t>Main sub-sector of services - tourism:</a:t>
            </a:r>
          </a:p>
          <a:p>
            <a:pPr>
              <a:defRPr/>
            </a:pPr>
            <a:r>
              <a:rPr lang="en-US" sz="2300" dirty="0" smtClean="0">
                <a:solidFill>
                  <a:schemeClr val="tx1"/>
                </a:solidFill>
              </a:rPr>
              <a:t>In 2013, </a:t>
            </a:r>
            <a:r>
              <a:rPr lang="en-US" sz="2300" dirty="0">
                <a:solidFill>
                  <a:schemeClr val="tx1"/>
                </a:solidFill>
              </a:rPr>
              <a:t>total amount of </a:t>
            </a:r>
            <a:r>
              <a:rPr lang="en-US" sz="2300" dirty="0" smtClean="0">
                <a:solidFill>
                  <a:schemeClr val="tx1"/>
                </a:solidFill>
              </a:rPr>
              <a:t>international tourists reached 4.2 mill. (an </a:t>
            </a:r>
            <a:r>
              <a:rPr lang="en-US" sz="2300" dirty="0">
                <a:solidFill>
                  <a:schemeClr val="tx1"/>
                </a:solidFill>
              </a:rPr>
              <a:t>increase </a:t>
            </a:r>
            <a:r>
              <a:rPr lang="en-US" sz="2300" dirty="0" smtClean="0">
                <a:solidFill>
                  <a:schemeClr val="tx1"/>
                </a:solidFill>
              </a:rPr>
              <a:t>by 17.5% </a:t>
            </a:r>
            <a:r>
              <a:rPr lang="en-US" sz="2300" dirty="0">
                <a:solidFill>
                  <a:schemeClr val="tx1"/>
                </a:solidFill>
              </a:rPr>
              <a:t>over </a:t>
            </a:r>
            <a:r>
              <a:rPr lang="en-US" sz="2300" dirty="0" smtClean="0">
                <a:solidFill>
                  <a:schemeClr val="tx1"/>
                </a:solidFill>
              </a:rPr>
              <a:t>2012);</a:t>
            </a:r>
            <a:endParaRPr lang="en-US" sz="23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sz="2300" dirty="0" smtClean="0">
                <a:solidFill>
                  <a:schemeClr val="tx1"/>
                </a:solidFill>
              </a:rPr>
              <a:t>Vietnamese </a:t>
            </a:r>
            <a:r>
              <a:rPr lang="en-US" sz="2300" dirty="0">
                <a:solidFill>
                  <a:schemeClr val="tx1"/>
                </a:solidFill>
              </a:rPr>
              <a:t>took the first place with an increase of </a:t>
            </a:r>
            <a:r>
              <a:rPr lang="en-US" sz="2300" dirty="0" smtClean="0">
                <a:solidFill>
                  <a:schemeClr val="tx1"/>
                </a:solidFill>
              </a:rPr>
              <a:t>11.9</a:t>
            </a:r>
            <a:r>
              <a:rPr lang="en-US" sz="2300" dirty="0">
                <a:solidFill>
                  <a:schemeClr val="tx1"/>
                </a:solidFill>
              </a:rPr>
              <a:t>%; </a:t>
            </a:r>
            <a:r>
              <a:rPr lang="en-US" sz="2300" dirty="0" smtClean="0">
                <a:solidFill>
                  <a:schemeClr val="tx1"/>
                </a:solidFill>
              </a:rPr>
              <a:t>Chinese </a:t>
            </a:r>
            <a:r>
              <a:rPr lang="en-US" sz="2300" dirty="0">
                <a:solidFill>
                  <a:schemeClr val="tx1"/>
                </a:solidFill>
              </a:rPr>
              <a:t>ranked the </a:t>
            </a:r>
            <a:r>
              <a:rPr lang="en-US" sz="2300" dirty="0" smtClean="0">
                <a:solidFill>
                  <a:schemeClr val="tx1"/>
                </a:solidFill>
              </a:rPr>
              <a:t>2</a:t>
            </a:r>
            <a:r>
              <a:rPr lang="en-US" sz="2300" baseline="30000" dirty="0" smtClean="0">
                <a:solidFill>
                  <a:schemeClr val="tx1"/>
                </a:solidFill>
              </a:rPr>
              <a:t>nd</a:t>
            </a:r>
            <a:r>
              <a:rPr lang="en-US" sz="2300" dirty="0" smtClean="0">
                <a:solidFill>
                  <a:schemeClr val="tx1"/>
                </a:solidFill>
              </a:rPr>
              <a:t> (</a:t>
            </a:r>
            <a:r>
              <a:rPr lang="en-US" sz="2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/>
              </a:rPr>
              <a:t></a:t>
            </a:r>
            <a:r>
              <a:rPr lang="en-US" sz="2300" dirty="0" smtClean="0">
                <a:solidFill>
                  <a:schemeClr val="tx1"/>
                </a:solidFill>
              </a:rPr>
              <a:t>38.7%); Korean – 3</a:t>
            </a:r>
            <a:r>
              <a:rPr lang="en-US" sz="2300" baseline="30000" dirty="0" smtClean="0">
                <a:solidFill>
                  <a:schemeClr val="tx1"/>
                </a:solidFill>
              </a:rPr>
              <a:t>rd</a:t>
            </a:r>
            <a:r>
              <a:rPr lang="en-US" sz="2300" dirty="0" smtClean="0">
                <a:solidFill>
                  <a:schemeClr val="tx1"/>
                </a:solidFill>
              </a:rPr>
              <a:t> (</a:t>
            </a:r>
            <a:r>
              <a:rPr lang="en-US" sz="2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/>
              </a:rPr>
              <a:t></a:t>
            </a:r>
            <a:r>
              <a:rPr lang="en-US" sz="2300" dirty="0" smtClean="0">
                <a:solidFill>
                  <a:schemeClr val="tx1"/>
                </a:solidFill>
              </a:rPr>
              <a:t>5.7%); while Japanese ranked the 6</a:t>
            </a:r>
            <a:r>
              <a:rPr lang="en-US" sz="2300" baseline="30000" dirty="0" smtClean="0">
                <a:solidFill>
                  <a:schemeClr val="tx1"/>
                </a:solidFill>
              </a:rPr>
              <a:t>th</a:t>
            </a:r>
            <a:r>
              <a:rPr lang="en-US" sz="2300" dirty="0" smtClean="0">
                <a:solidFill>
                  <a:schemeClr val="tx1"/>
                </a:solidFill>
              </a:rPr>
              <a:t> (</a:t>
            </a:r>
            <a:r>
              <a:rPr lang="en-US" sz="2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/>
              </a:rPr>
              <a:t></a:t>
            </a:r>
            <a:r>
              <a:rPr lang="en-US" sz="2300" dirty="0" smtClean="0">
                <a:solidFill>
                  <a:schemeClr val="tx1"/>
                </a:solidFill>
              </a:rPr>
              <a:t>15.4%);</a:t>
            </a:r>
            <a:endParaRPr lang="en-US" sz="23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sz="2300" dirty="0" err="1" smtClean="0">
                <a:solidFill>
                  <a:schemeClr val="tx1"/>
                </a:solidFill>
              </a:rPr>
              <a:t>Siem</a:t>
            </a:r>
            <a:r>
              <a:rPr lang="en-US" sz="2300" dirty="0" smtClean="0">
                <a:solidFill>
                  <a:schemeClr val="tx1"/>
                </a:solidFill>
              </a:rPr>
              <a:t> </a:t>
            </a:r>
            <a:r>
              <a:rPr lang="en-US" sz="2300" dirty="0">
                <a:solidFill>
                  <a:schemeClr val="tx1"/>
                </a:solidFill>
              </a:rPr>
              <a:t>Reap-Angkor received about </a:t>
            </a:r>
            <a:r>
              <a:rPr lang="en-US" sz="2300" dirty="0" smtClean="0">
                <a:solidFill>
                  <a:schemeClr val="tx1"/>
                </a:solidFill>
              </a:rPr>
              <a:t>2.2 mill. </a:t>
            </a:r>
            <a:r>
              <a:rPr lang="en-US" sz="2300" dirty="0">
                <a:solidFill>
                  <a:schemeClr val="tx1"/>
                </a:solidFill>
              </a:rPr>
              <a:t>international tourists (increased by </a:t>
            </a:r>
            <a:r>
              <a:rPr lang="en-US" sz="2300" dirty="0" smtClean="0">
                <a:solidFill>
                  <a:schemeClr val="tx1"/>
                </a:solidFill>
              </a:rPr>
              <a:t>8.4% as compared to 28.2% in 2012); and there is estimated around 8 to 8.5 mil. </a:t>
            </a:r>
            <a:r>
              <a:rPr lang="en-US" sz="2300" dirty="0">
                <a:solidFill>
                  <a:schemeClr val="tx1"/>
                </a:solidFill>
              </a:rPr>
              <a:t>domestic tourists </a:t>
            </a:r>
            <a:r>
              <a:rPr lang="en-US" sz="2300" dirty="0" smtClean="0">
                <a:solidFill>
                  <a:schemeClr val="tx1"/>
                </a:solidFill>
              </a:rPr>
              <a:t>visit Angkor every year;</a:t>
            </a:r>
          </a:p>
          <a:p>
            <a:pPr>
              <a:defRPr/>
            </a:pPr>
            <a:r>
              <a:rPr lang="en-US" sz="2300" dirty="0" smtClean="0">
                <a:solidFill>
                  <a:schemeClr val="tx1"/>
                </a:solidFill>
              </a:rPr>
              <a:t>Tourism industry estimated to provide 350,000 </a:t>
            </a:r>
            <a:r>
              <a:rPr lang="en-US" sz="2300" dirty="0">
                <a:solidFill>
                  <a:schemeClr val="tx1"/>
                </a:solidFill>
              </a:rPr>
              <a:t>direct jobs and brining about $</a:t>
            </a:r>
            <a:r>
              <a:rPr lang="en-US" sz="2300" dirty="0" smtClean="0">
                <a:solidFill>
                  <a:schemeClr val="tx1"/>
                </a:solidFill>
              </a:rPr>
              <a:t>2.6 </a:t>
            </a:r>
            <a:r>
              <a:rPr lang="en-US" sz="2300" dirty="0">
                <a:solidFill>
                  <a:schemeClr val="tx1"/>
                </a:solidFill>
              </a:rPr>
              <a:t>bill. in revenue into Cambodian </a:t>
            </a:r>
            <a:r>
              <a:rPr lang="en-US" sz="2300" dirty="0" smtClean="0">
                <a:solidFill>
                  <a:schemeClr val="tx1"/>
                </a:solidFill>
              </a:rPr>
              <a:t>economy in 2013.</a:t>
            </a:r>
            <a:endParaRPr lang="en-US" sz="2300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2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400" dirty="0" smtClean="0"/>
              <a:t>ER is strengthening, inflation is low</a:t>
            </a:r>
            <a:endParaRPr lang="en-US" sz="3400" dirty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533400" y="5486400"/>
            <a:ext cx="8077200" cy="990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Inflation an </a:t>
            </a:r>
            <a:r>
              <a:rPr lang="en-US" sz="1800" dirty="0">
                <a:solidFill>
                  <a:schemeClr val="tx1"/>
                </a:solidFill>
              </a:rPr>
              <a:t>average stood </a:t>
            </a:r>
            <a:r>
              <a:rPr lang="en-US" sz="1800" dirty="0" smtClean="0">
                <a:solidFill>
                  <a:schemeClr val="tx1"/>
                </a:solidFill>
              </a:rPr>
              <a:t>below 3% </a:t>
            </a:r>
            <a:r>
              <a:rPr lang="en-US" sz="1800" dirty="0">
                <a:solidFill>
                  <a:schemeClr val="tx1"/>
                </a:solidFill>
              </a:rPr>
              <a:t>in </a:t>
            </a:r>
            <a:r>
              <a:rPr lang="en-US" sz="1800" dirty="0" smtClean="0">
                <a:solidFill>
                  <a:schemeClr val="tx1"/>
                </a:solidFill>
              </a:rPr>
              <a:t>2013, similar level as in 2012;</a:t>
            </a:r>
            <a:endParaRPr lang="en-US" sz="18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ER </a:t>
            </a:r>
            <a:r>
              <a:rPr lang="en-US" sz="1800" dirty="0">
                <a:solidFill>
                  <a:schemeClr val="tx1"/>
                </a:solidFill>
              </a:rPr>
              <a:t>has been </a:t>
            </a:r>
            <a:r>
              <a:rPr lang="en-US" sz="1800" dirty="0" smtClean="0">
                <a:solidFill>
                  <a:schemeClr val="tx1"/>
                </a:solidFill>
              </a:rPr>
              <a:t>stable and even appreciated during </a:t>
            </a:r>
            <a:r>
              <a:rPr lang="en-US" sz="1800" dirty="0">
                <a:solidFill>
                  <a:schemeClr val="tx1"/>
                </a:solidFill>
              </a:rPr>
              <a:t>past years; </a:t>
            </a:r>
            <a:r>
              <a:rPr lang="en-US" sz="1800" dirty="0" smtClean="0">
                <a:solidFill>
                  <a:schemeClr val="tx1"/>
                </a:solidFill>
              </a:rPr>
              <a:t>at the end of 2013, </a:t>
            </a:r>
            <a:r>
              <a:rPr lang="en-US" sz="1800" dirty="0">
                <a:solidFill>
                  <a:schemeClr val="tx1"/>
                </a:solidFill>
              </a:rPr>
              <a:t>it is </a:t>
            </a:r>
            <a:r>
              <a:rPr lang="en-US" sz="1800" dirty="0" smtClean="0">
                <a:solidFill>
                  <a:schemeClr val="tx1"/>
                </a:solidFill>
              </a:rPr>
              <a:t>appreciated from 4,033 to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smtClean="0">
                <a:solidFill>
                  <a:schemeClr val="tx1"/>
                </a:solidFill>
              </a:rPr>
              <a:t>4,027 </a:t>
            </a:r>
            <a:r>
              <a:rPr lang="en-US" sz="1800" dirty="0">
                <a:solidFill>
                  <a:schemeClr val="tx1"/>
                </a:solidFill>
              </a:rPr>
              <a:t>Riels </a:t>
            </a:r>
            <a:r>
              <a:rPr lang="en-US" sz="1800" dirty="0" smtClean="0">
                <a:solidFill>
                  <a:schemeClr val="tx1"/>
                </a:solidFill>
              </a:rPr>
              <a:t>per USD.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37" y="1353830"/>
            <a:ext cx="8078788" cy="4284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187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International reserves are growing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5638800"/>
            <a:ext cx="8077200" cy="8382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International reserves increased to $</a:t>
            </a:r>
            <a:r>
              <a:rPr lang="en-US" dirty="0" smtClean="0">
                <a:solidFill>
                  <a:schemeClr val="tx1"/>
                </a:solidFill>
              </a:rPr>
              <a:t>3.6 bill. </a:t>
            </a:r>
            <a:r>
              <a:rPr lang="en-US" dirty="0">
                <a:solidFill>
                  <a:schemeClr val="tx1"/>
                </a:solidFill>
              </a:rPr>
              <a:t>in Dec. </a:t>
            </a:r>
            <a:r>
              <a:rPr lang="en-US" dirty="0" smtClean="0">
                <a:solidFill>
                  <a:schemeClr val="tx1"/>
                </a:solidFill>
              </a:rPr>
              <a:t>2013; </a:t>
            </a:r>
            <a:r>
              <a:rPr lang="en-US" dirty="0">
                <a:solidFill>
                  <a:schemeClr val="tx1"/>
                </a:solidFill>
              </a:rPr>
              <a:t>and reached $</a:t>
            </a:r>
            <a:r>
              <a:rPr lang="en-US" dirty="0" smtClean="0">
                <a:solidFill>
                  <a:schemeClr val="tx1"/>
                </a:solidFill>
              </a:rPr>
              <a:t>3.9 bill. in Apr. 2014.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1329440"/>
            <a:ext cx="8067675" cy="4461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442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12694</TotalTime>
  <Words>1713</Words>
  <Application>Microsoft Office PowerPoint</Application>
  <PresentationFormat>On-screen Show (4:3)</PresentationFormat>
  <Paragraphs>251</Paragraphs>
  <Slides>29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Austin</vt:lpstr>
      <vt:lpstr>Cambodia: Recent Economic Developments</vt:lpstr>
      <vt:lpstr>Macroeconomic Developments</vt:lpstr>
      <vt:lpstr>Economic growth</vt:lpstr>
      <vt:lpstr>Economic growth by sectors</vt:lpstr>
      <vt:lpstr>Agriculture</vt:lpstr>
      <vt:lpstr>Industry</vt:lpstr>
      <vt:lpstr>Services</vt:lpstr>
      <vt:lpstr>ER is strengthening, inflation is low</vt:lpstr>
      <vt:lpstr>International reserves are growing</vt:lpstr>
      <vt:lpstr>Fiscal developments</vt:lpstr>
      <vt:lpstr>Revenue</vt:lpstr>
      <vt:lpstr>Government revenue collection</vt:lpstr>
      <vt:lpstr>Expenditure</vt:lpstr>
      <vt:lpstr>Government expenditure</vt:lpstr>
      <vt:lpstr>Government budget</vt:lpstr>
      <vt:lpstr>External Debt</vt:lpstr>
      <vt:lpstr>Banking Sector</vt:lpstr>
      <vt:lpstr>Financial deepening (M2/GDP)</vt:lpstr>
      <vt:lpstr>Growth of broad money</vt:lpstr>
      <vt:lpstr>Bank deposit</vt:lpstr>
      <vt:lpstr>Credit to private sectors</vt:lpstr>
      <vt:lpstr>Microfinance Institutions are growing</vt:lpstr>
      <vt:lpstr>Foreign direct investments</vt:lpstr>
      <vt:lpstr>Snap shots of Cambodia socio-economic developments</vt:lpstr>
      <vt:lpstr>Macroeconomic outlook</vt:lpstr>
      <vt:lpstr>Economic policies to support broad based growth</vt:lpstr>
      <vt:lpstr>Economic policies to support broad based growth (cont...)</vt:lpstr>
      <vt:lpstr>PowerPoint Presentation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East Asian Models of Development</dc:title>
  <dc:creator>Dr. Hang Chuon Naron</dc:creator>
  <cp:lastModifiedBy>User</cp:lastModifiedBy>
  <cp:revision>1499</cp:revision>
  <cp:lastPrinted>2014-06-08T14:15:32Z</cp:lastPrinted>
  <dcterms:created xsi:type="dcterms:W3CDTF">2003-08-19T03:23:59Z</dcterms:created>
  <dcterms:modified xsi:type="dcterms:W3CDTF">2014-06-11T15:36:56Z</dcterms:modified>
</cp:coreProperties>
</file>